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879" r:id="rId2"/>
    <p:sldId id="652" r:id="rId3"/>
    <p:sldId id="886" r:id="rId4"/>
    <p:sldId id="754" r:id="rId5"/>
    <p:sldId id="887" r:id="rId6"/>
    <p:sldId id="822" r:id="rId7"/>
    <p:sldId id="869" r:id="rId8"/>
    <p:sldId id="826" r:id="rId9"/>
    <p:sldId id="827" r:id="rId10"/>
    <p:sldId id="870" r:id="rId11"/>
    <p:sldId id="872" r:id="rId12"/>
    <p:sldId id="828" r:id="rId13"/>
    <p:sldId id="833" r:id="rId14"/>
    <p:sldId id="874" r:id="rId15"/>
    <p:sldId id="888" r:id="rId16"/>
    <p:sldId id="766" r:id="rId17"/>
    <p:sldId id="767" r:id="rId18"/>
    <p:sldId id="889" r:id="rId19"/>
    <p:sldId id="837" r:id="rId20"/>
    <p:sldId id="834" r:id="rId21"/>
    <p:sldId id="838" r:id="rId22"/>
    <p:sldId id="839" r:id="rId23"/>
    <p:sldId id="840" r:id="rId24"/>
    <p:sldId id="841" r:id="rId25"/>
    <p:sldId id="842" r:id="rId26"/>
    <p:sldId id="843" r:id="rId27"/>
    <p:sldId id="844" r:id="rId28"/>
    <p:sldId id="845" r:id="rId29"/>
    <p:sldId id="876" r:id="rId30"/>
    <p:sldId id="877" r:id="rId31"/>
    <p:sldId id="878" r:id="rId32"/>
    <p:sldId id="881" r:id="rId33"/>
    <p:sldId id="884" r:id="rId34"/>
    <p:sldId id="885" r:id="rId35"/>
    <p:sldId id="890" r:id="rId36"/>
    <p:sldId id="891" r:id="rId37"/>
    <p:sldId id="892" r:id="rId38"/>
    <p:sldId id="893" r:id="rId39"/>
    <p:sldId id="894" r:id="rId40"/>
    <p:sldId id="895" r:id="rId41"/>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B9"/>
    <a:srgbClr val="FF9393"/>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2" autoAdjust="0"/>
    <p:restoredTop sz="94291" autoAdjust="0"/>
  </p:normalViewPr>
  <p:slideViewPr>
    <p:cSldViewPr>
      <p:cViewPr varScale="1">
        <p:scale>
          <a:sx n="116" d="100"/>
          <a:sy n="116" d="100"/>
        </p:scale>
        <p:origin x="1452" y="126"/>
      </p:cViewPr>
      <p:guideLst>
        <p:guide orient="horz" pos="2160"/>
        <p:guide pos="2880"/>
      </p:guideLst>
    </p:cSldViewPr>
  </p:slideViewPr>
  <p:outlineViewPr>
    <p:cViewPr>
      <p:scale>
        <a:sx n="33" d="100"/>
        <a:sy n="33" d="100"/>
      </p:scale>
      <p:origin x="0" y="-36715"/>
    </p:cViewPr>
  </p:outlineViewPr>
  <p:notesTextViewPr>
    <p:cViewPr>
      <p:scale>
        <a:sx n="100" d="100"/>
        <a:sy n="100" d="100"/>
      </p:scale>
      <p:origin x="0" y="0"/>
    </p:cViewPr>
  </p:notesTextViewPr>
  <p:sorterViewPr>
    <p:cViewPr>
      <p:scale>
        <a:sx n="120" d="100"/>
        <a:sy n="120" d="100"/>
      </p:scale>
      <p:origin x="0" y="443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a:t>Click to edit Master text styles</a:t>
            </a:r>
          </a:p>
          <a:p>
            <a:pPr lvl="1"/>
            <a:r>
              <a:rPr lang="el-GR" altLang="el-GR" noProof="0"/>
              <a:t>Second level</a:t>
            </a:r>
          </a:p>
          <a:p>
            <a:pPr lvl="2"/>
            <a:r>
              <a:rPr lang="el-GR" altLang="el-GR" noProof="0"/>
              <a:t>Third level</a:t>
            </a:r>
          </a:p>
          <a:p>
            <a:pPr lvl="3"/>
            <a:r>
              <a:rPr lang="el-GR" altLang="el-GR" noProof="0"/>
              <a:t>Fourth level</a:t>
            </a:r>
          </a:p>
          <a:p>
            <a:pPr lvl="4"/>
            <a:r>
              <a:rPr lang="el-GR" altLang="el-GR" noProof="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1</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40674436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24</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25</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26</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27</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28</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29</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30</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31</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q-AL" altLang="sq-AL" smtClean="0"/>
          </a:p>
        </p:txBody>
      </p:sp>
      <p:sp>
        <p:nvSpPr>
          <p:cNvPr id="768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sq-AL" smtClean="0"/>
              <a:t>Departamenti per Trajnime /KRPP</a:t>
            </a:r>
          </a:p>
        </p:txBody>
      </p:sp>
      <p:sp>
        <p:nvSpPr>
          <p:cNvPr id="768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2020A5B-497B-40CB-94F1-BD80E45B0F2C}" type="slidenum">
              <a:rPr lang="en-US" altLang="sq-AL" smtClean="0"/>
              <a:pPr/>
              <a:t>40</a:t>
            </a:fld>
            <a:endParaRPr lang="en-US" altLang="sq-AL" smtClean="0"/>
          </a:p>
        </p:txBody>
      </p:sp>
    </p:spTree>
    <p:extLst>
      <p:ext uri="{BB962C8B-B14F-4D97-AF65-F5344CB8AC3E}">
        <p14:creationId xmlns:p14="http://schemas.microsoft.com/office/powerpoint/2010/main" val="3131973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a:t>
            </a:fld>
            <a:endParaRPr lang="el-GR" altLang="el-GR"/>
          </a:p>
        </p:txBody>
      </p:sp>
    </p:spTree>
    <p:extLst>
      <p:ext uri="{BB962C8B-B14F-4D97-AF65-F5344CB8AC3E}">
        <p14:creationId xmlns:p14="http://schemas.microsoft.com/office/powerpoint/2010/main" val="1157038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Sami, your</a:t>
            </a:r>
            <a:r>
              <a:rPr lang="en-US" baseline="0" dirty="0"/>
              <a:t> slides can be inserted there</a:t>
            </a:r>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16</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Sami, your</a:t>
            </a:r>
            <a:r>
              <a:rPr lang="en-US" baseline="0" dirty="0"/>
              <a:t> slides can be inserted there</a:t>
            </a:r>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17</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Sami, your</a:t>
            </a:r>
            <a:r>
              <a:rPr lang="en-US" baseline="0" dirty="0"/>
              <a:t> slides can be inserted there</a:t>
            </a:r>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19</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20</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21</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22</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23</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6553200" y="6248400"/>
            <a:ext cx="2133600" cy="457200"/>
          </a:xfrm>
          <a:prstGeom prst="rect">
            <a:avLst/>
          </a:prstGeom>
        </p:spPr>
        <p:txBody>
          <a:bodyPr/>
          <a:lstStyle>
            <a:lvl1pPr>
              <a:defRPr/>
            </a:lvl1pPr>
          </a:lstStyle>
          <a:p>
            <a:pPr>
              <a:defRPr/>
            </a:pPr>
            <a:fld id="{D58AAF7F-1AF5-46B5-BDE5-79B0A3A8A385}" type="slidenum">
              <a:rPr lang="el-GR" altLang="en-US"/>
              <a:pPr>
                <a:defRPr/>
              </a:pPr>
              <a:t>‹#›</a:t>
            </a:fld>
            <a:endParaRPr lang="el-GR" altLang="en-US"/>
          </a:p>
        </p:txBody>
      </p:sp>
    </p:spTree>
    <p:extLst>
      <p:ext uri="{BB962C8B-B14F-4D97-AF65-F5344CB8AC3E}">
        <p14:creationId xmlns:p14="http://schemas.microsoft.com/office/powerpoint/2010/main" val="67887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hu-HU"/>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hu-HU"/>
              <a:t>Click to edit Master text styles</a:t>
            </a:r>
          </a:p>
          <a:p>
            <a:pPr lvl="1"/>
            <a:r>
              <a:rPr lang="hu-HU"/>
              <a:t>Second level</a:t>
            </a:r>
          </a:p>
          <a:p>
            <a:pPr lvl="2"/>
            <a:r>
              <a:rPr lang="hu-HU"/>
              <a:t>Third level</a:t>
            </a:r>
          </a:p>
          <a:p>
            <a:pPr lvl="3"/>
            <a:r>
              <a:rPr lang="hu-HU"/>
              <a:t>Fourth level</a:t>
            </a:r>
          </a:p>
          <a:p>
            <a:pPr lvl="4"/>
            <a:r>
              <a:rPr lang="hu-HU"/>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Departamenti për Trajnime /KRPP</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2C2D91-5140-E643-83AC-7A21B4B6FCA7}" type="slidenum">
              <a:rPr lang="en-US" smtClean="0"/>
              <a:pPr/>
              <a:t>‹#›</a:t>
            </a:fld>
            <a:endParaRPr lang="en-US"/>
          </a:p>
        </p:txBody>
      </p:sp>
    </p:spTree>
    <p:extLst>
      <p:ext uri="{BB962C8B-B14F-4D97-AF65-F5344CB8AC3E}">
        <p14:creationId xmlns:p14="http://schemas.microsoft.com/office/powerpoint/2010/main" val="2959385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file:///\\http\europa.eu\abc\symbols\emblem\images\flag_1.gif" TargetMode="External"/><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pic>
        <p:nvPicPr>
          <p:cNvPr id="1028" name="Picture 27" descr="Planet"/>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r="28378"/>
          <a:stretch>
            <a:fillRect/>
          </a:stretch>
        </p:blipFill>
        <p:spPr bwMode="auto">
          <a:xfrm>
            <a:off x="7239000" y="6172200"/>
            <a:ext cx="1231900" cy="434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3" name="Picture 2" descr="http://europa.eu/abc/symbols/emblem/images/flag_1.gif"/>
          <p:cNvPicPr>
            <a:picLocks noChangeAspect="1" noChangeArrowheads="1"/>
          </p:cNvPicPr>
          <p:nvPr userDrawn="1"/>
        </p:nvPicPr>
        <p:blipFill>
          <a:blip r:embed="rId7" r:link="rId8" cstate="print">
            <a:extLst>
              <a:ext uri="{28A0092B-C50C-407E-A947-70E740481C1C}">
                <a14:useLocalDpi xmlns:a14="http://schemas.microsoft.com/office/drawing/2010/main" val="0"/>
              </a:ext>
            </a:extLst>
          </a:blip>
          <a:srcRect/>
          <a:stretch>
            <a:fillRect/>
          </a:stretch>
        </p:blipFill>
        <p:spPr bwMode="auto">
          <a:xfrm>
            <a:off x="3591162" y="6210827"/>
            <a:ext cx="818677" cy="5562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0" name="Rectangle 15"/>
          <p:cNvSpPr>
            <a:spLocks noChangeArrowheads="1"/>
          </p:cNvSpPr>
          <p:nvPr userDrawn="1"/>
        </p:nvSpPr>
        <p:spPr bwMode="auto">
          <a:xfrm>
            <a:off x="4572000" y="6172200"/>
            <a:ext cx="2320636"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ea typeface="ＭＳ Ｐゴシック" pitchFamily="34" charset="-128"/>
              </a:defRPr>
            </a:lvl1pPr>
            <a:lvl2pPr marL="742950" indent="-285750" eaLnBrk="0" hangingPunct="0">
              <a:defRPr sz="1400">
                <a:solidFill>
                  <a:srgbClr val="000000"/>
                </a:solidFill>
                <a:latin typeface="Arial" pitchFamily="34" charset="0"/>
                <a:ea typeface="ＭＳ Ｐゴシック" pitchFamily="34" charset="-128"/>
              </a:defRPr>
            </a:lvl2pPr>
            <a:lvl3pPr marL="1143000" indent="-228600" eaLnBrk="0" hangingPunct="0">
              <a:defRPr sz="1400">
                <a:solidFill>
                  <a:srgbClr val="000000"/>
                </a:solidFill>
                <a:latin typeface="Arial" pitchFamily="34" charset="0"/>
                <a:ea typeface="ＭＳ Ｐゴシック" pitchFamily="34" charset="-128"/>
              </a:defRPr>
            </a:lvl3pPr>
            <a:lvl4pPr marL="1600200" indent="-228600" eaLnBrk="0" hangingPunct="0">
              <a:defRPr sz="1400">
                <a:solidFill>
                  <a:srgbClr val="000000"/>
                </a:solidFill>
                <a:latin typeface="Arial" pitchFamily="34" charset="0"/>
                <a:ea typeface="ＭＳ Ｐゴシック" pitchFamily="34" charset="-128"/>
              </a:defRPr>
            </a:lvl4pPr>
            <a:lvl5pPr marL="2057400" indent="-228600" eaLnBrk="0" hangingPunct="0">
              <a:defRPr sz="1400">
                <a:solidFill>
                  <a:srgbClr val="000000"/>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9pPr>
          </a:lstStyle>
          <a:p>
            <a:pPr>
              <a:defRPr/>
            </a:pPr>
            <a:r>
              <a:rPr lang="en-GB" altLang="el-GR" sz="1200" dirty="0">
                <a:latin typeface="Agency FB" pitchFamily="34" charset="0"/>
              </a:rPr>
              <a:t>An EU funded project managed by the European Union Office in Kosovo </a:t>
            </a:r>
            <a:r>
              <a:rPr lang="en-US" altLang="el-GR" sz="1200" dirty="0">
                <a:latin typeface="Agency FB" pitchFamily="34" charset="0"/>
              </a:rPr>
              <a:t>and implemented by </a:t>
            </a:r>
          </a:p>
        </p:txBody>
      </p:sp>
      <p:pic>
        <p:nvPicPr>
          <p:cNvPr id="29" name="Picture 28" descr="baneri"/>
          <p:cNvPicPr/>
          <p:nvPr userDrawn="1"/>
        </p:nvPicPr>
        <p:blipFill>
          <a:blip r:embed="rId9"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10"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5" r:id="rId3"/>
    <p:sldLayoutId id="2147483716" r:id="rId4"/>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4953000" y="3657600"/>
            <a:ext cx="280828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sq-AL" altLang="en-US" b="1" dirty="0">
                <a:solidFill>
                  <a:schemeClr val="bg1"/>
                </a:solidFill>
              </a:rPr>
              <a:t>Shkurt, 2016</a:t>
            </a:r>
          </a:p>
        </p:txBody>
      </p:sp>
      <p:sp>
        <p:nvSpPr>
          <p:cNvPr id="9" name="Rectangle 12"/>
          <p:cNvSpPr>
            <a:spLocks noChangeArrowheads="1"/>
          </p:cNvSpPr>
          <p:nvPr/>
        </p:nvSpPr>
        <p:spPr bwMode="auto">
          <a:xfrm>
            <a:off x="2842855" y="2492375"/>
            <a:ext cx="4926349"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sq-AL" altLang="en-US" b="1" dirty="0">
                <a:solidFill>
                  <a:srgbClr val="FFFFFF"/>
                </a:solidFill>
              </a:rPr>
              <a:t>Prokurimi</a:t>
            </a:r>
            <a:r>
              <a:rPr lang="sq-AL" altLang="en-US" sz="3200" b="1" dirty="0">
                <a:solidFill>
                  <a:srgbClr val="FFFFFF"/>
                </a:solidFill>
              </a:rPr>
              <a:t> i SHERBIMEVE</a:t>
            </a:r>
          </a:p>
        </p:txBody>
      </p:sp>
      <p:sp>
        <p:nvSpPr>
          <p:cNvPr id="2" name="Rectangle 1"/>
          <p:cNvSpPr/>
          <p:nvPr/>
        </p:nvSpPr>
        <p:spPr>
          <a:xfrm>
            <a:off x="0" y="1676400"/>
            <a:ext cx="9144000" cy="5409558"/>
          </a:xfrm>
          <a:prstGeom prst="rect">
            <a:avLst/>
          </a:prstGeom>
        </p:spPr>
        <p:txBody>
          <a:bodyPr wrap="square">
            <a:spAutoFit/>
          </a:bodyPr>
          <a:lstStyle/>
          <a:p>
            <a:pPr marL="0" marR="0" algn="ctr">
              <a:lnSpc>
                <a:spcPct val="115000"/>
              </a:lnSpc>
              <a:spcBef>
                <a:spcPts val="1200"/>
              </a:spcBef>
              <a:spcAft>
                <a:spcPts val="0"/>
              </a:spcAft>
            </a:pPr>
            <a:r>
              <a:rPr lang="en-US" sz="1050" b="1" dirty="0">
                <a:latin typeface="Times New Roman" panose="02020603050405020304" pitchFamily="18" charset="0"/>
                <a:ea typeface="Calibri" panose="020F0502020204030204" pitchFamily="34" charset="0"/>
                <a:cs typeface="Times New Roman" panose="02020603050405020304" pitchFamily="18" charset="0"/>
              </a:rPr>
              <a:t> </a:t>
            </a:r>
            <a:endParaRPr lang="sq-AL" sz="900" dirty="0">
              <a:latin typeface="Garamond" panose="02020404030301010803" pitchFamily="18" charset="0"/>
              <a:ea typeface="Calibri" panose="020F0502020204030204" pitchFamily="34" charset="0"/>
              <a:cs typeface="Times New Roman" panose="02020603050405020304" pitchFamily="18" charset="0"/>
            </a:endParaRPr>
          </a:p>
          <a:p>
            <a:pPr marL="0" marR="0" algn="ctr">
              <a:lnSpc>
                <a:spcPct val="115000"/>
              </a:lnSpc>
              <a:spcBef>
                <a:spcPts val="1200"/>
              </a:spcBef>
              <a:spcAft>
                <a:spcPts val="0"/>
              </a:spcAft>
            </a:pPr>
            <a:r>
              <a:rPr lang="en-US" sz="1050" b="1" dirty="0">
                <a:latin typeface="Times New Roman" panose="02020603050405020304" pitchFamily="18" charset="0"/>
                <a:ea typeface="Calibri" panose="020F0502020204030204" pitchFamily="34" charset="0"/>
                <a:cs typeface="Times New Roman" panose="02020603050405020304" pitchFamily="18" charset="0"/>
              </a:rPr>
              <a:t> </a:t>
            </a:r>
            <a:endParaRPr lang="sq-AL" sz="900" dirty="0">
              <a:latin typeface="Garamond" panose="02020404030301010803" pitchFamily="18" charset="0"/>
              <a:ea typeface="Calibri" panose="020F0502020204030204" pitchFamily="34" charset="0"/>
              <a:cs typeface="Times New Roman" panose="02020603050405020304" pitchFamily="18" charset="0"/>
            </a:endParaRPr>
          </a:p>
          <a:p>
            <a:pPr marL="0" marR="0" algn="ctr">
              <a:lnSpc>
                <a:spcPct val="115000"/>
              </a:lnSpc>
              <a:spcBef>
                <a:spcPts val="1200"/>
              </a:spcBef>
              <a:spcAft>
                <a:spcPts val="0"/>
              </a:spcAft>
            </a:pPr>
            <a:r>
              <a:rPr lang="en-US" sz="1050" b="1" dirty="0">
                <a:latin typeface="Times New Roman" panose="02020603050405020304" pitchFamily="18" charset="0"/>
                <a:ea typeface="Calibri" panose="020F0502020204030204" pitchFamily="34" charset="0"/>
                <a:cs typeface="Times New Roman" panose="02020603050405020304" pitchFamily="18" charset="0"/>
              </a:rPr>
              <a:t> </a:t>
            </a:r>
            <a:endParaRPr lang="sq-AL" sz="900" dirty="0">
              <a:latin typeface="Garamond" panose="02020404030301010803" pitchFamily="18" charset="0"/>
              <a:ea typeface="Calibri" panose="020F0502020204030204" pitchFamily="34" charset="0"/>
              <a:cs typeface="Times New Roman" panose="02020603050405020304" pitchFamily="18" charset="0"/>
            </a:endParaRPr>
          </a:p>
          <a:p>
            <a:pPr marL="0" marR="0" algn="ctr">
              <a:lnSpc>
                <a:spcPct val="115000"/>
              </a:lnSpc>
              <a:spcBef>
                <a:spcPts val="1200"/>
              </a:spcBef>
              <a:spcAft>
                <a:spcPts val="0"/>
              </a:spcAft>
            </a:pPr>
            <a:endParaRPr lang="en-US" sz="2000" b="1" dirty="0">
              <a:latin typeface="Garamond" panose="02020404030301010803" pitchFamily="18" charset="0"/>
              <a:ea typeface="Times New Roman" panose="02020603050405020304" pitchFamily="18" charset="0"/>
              <a:cs typeface="Times New Roman" panose="02020603050405020304" pitchFamily="18" charset="0"/>
            </a:endParaRPr>
          </a:p>
          <a:p>
            <a:pPr marL="0" marR="0" algn="ctr">
              <a:lnSpc>
                <a:spcPct val="115000"/>
              </a:lnSpc>
              <a:spcBef>
                <a:spcPts val="1200"/>
              </a:spcBef>
              <a:spcAft>
                <a:spcPts val="0"/>
              </a:spcAft>
            </a:pPr>
            <a:r>
              <a:rPr lang="sq-AL" sz="24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Moduli i gjashtë i trajnimit /</a:t>
            </a:r>
            <a:r>
              <a:rPr lang="sq-AL" sz="24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2022 </a:t>
            </a:r>
            <a:endParaRPr lang="sq-AL" sz="24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marL="0" marR="0" algn="ctr">
              <a:lnSpc>
                <a:spcPct val="115000"/>
              </a:lnSpc>
              <a:spcBef>
                <a:spcPts val="1200"/>
              </a:spcBef>
              <a:spcAft>
                <a:spcPts val="0"/>
              </a:spcAft>
            </a:pPr>
            <a:endParaRPr lang="sq-AL" sz="2400" b="1" dirty="0" smtClean="0">
              <a:solidFill>
                <a:srgbClr val="0070C0"/>
              </a:solidFill>
              <a:latin typeface="Cambria" panose="02040503050406030204" pitchFamily="18" charset="0"/>
              <a:ea typeface="Cambria" panose="02040503050406030204" pitchFamily="18" charset="0"/>
              <a:cs typeface="Times New Roman" panose="02020603050405020304" pitchFamily="18" charset="0"/>
            </a:endParaRPr>
          </a:p>
          <a:p>
            <a:pPr marL="0" marR="0" algn="ctr">
              <a:lnSpc>
                <a:spcPct val="115000"/>
              </a:lnSpc>
              <a:spcBef>
                <a:spcPts val="1200"/>
              </a:spcBef>
              <a:spcAft>
                <a:spcPts val="0"/>
              </a:spcAft>
            </a:pPr>
            <a:endParaRPr lang="sq-AL" sz="2400" b="1" dirty="0">
              <a:solidFill>
                <a:srgbClr val="0070C0"/>
              </a:solidFill>
              <a:latin typeface="Cambria" panose="02040503050406030204" pitchFamily="18" charset="0"/>
              <a:ea typeface="Cambria" panose="02040503050406030204" pitchFamily="18" charset="0"/>
              <a:cs typeface="Times New Roman" panose="02020603050405020304" pitchFamily="18" charset="0"/>
            </a:endParaRPr>
          </a:p>
          <a:p>
            <a:pPr marL="0" marR="0" algn="ctr">
              <a:lnSpc>
                <a:spcPct val="115000"/>
              </a:lnSpc>
              <a:spcBef>
                <a:spcPts val="1200"/>
              </a:spcBef>
              <a:spcAft>
                <a:spcPts val="0"/>
              </a:spcAft>
            </a:pPr>
            <a:endParaRPr lang="sq-AL" sz="2400" b="1" dirty="0">
              <a:solidFill>
                <a:srgbClr val="0070C0"/>
              </a:solidFill>
              <a:latin typeface="Cambria" panose="02040503050406030204" pitchFamily="18" charset="0"/>
              <a:ea typeface="Cambria" panose="02040503050406030204" pitchFamily="18" charset="0"/>
              <a:cs typeface="Times New Roman" panose="02020603050405020304" pitchFamily="18" charset="0"/>
            </a:endParaRPr>
          </a:p>
          <a:p>
            <a:pPr algn="ctr">
              <a:lnSpc>
                <a:spcPct val="115000"/>
              </a:lnSpc>
              <a:spcBef>
                <a:spcPts val="1200"/>
              </a:spcBef>
              <a:spcAft>
                <a:spcPts val="0"/>
              </a:spcAft>
            </a:pPr>
            <a:r>
              <a:rPr lang="sq-AL" sz="24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Departamenti për Trajnime / KRPP </a:t>
            </a:r>
            <a:r>
              <a:rPr lang="en-US" sz="24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endParaRPr lang="sq-AL" sz="2400"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marL="0" marR="0" algn="ctr">
              <a:lnSpc>
                <a:spcPct val="115000"/>
              </a:lnSpc>
              <a:spcBef>
                <a:spcPts val="1200"/>
              </a:spcBef>
              <a:spcAft>
                <a:spcPts val="0"/>
              </a:spcAft>
            </a:pPr>
            <a:endParaRPr lang="sq-AL" sz="2400" dirty="0">
              <a:solidFill>
                <a:srgbClr val="0070C0"/>
              </a:solidFill>
              <a:latin typeface="Cambria" panose="02040503050406030204" pitchFamily="18" charset="0"/>
              <a:ea typeface="Cambria" panose="02040503050406030204" pitchFamily="18" charset="0"/>
              <a:cs typeface="Times New Roman" panose="02020603050405020304" pitchFamily="18" charset="0"/>
            </a:endParaRPr>
          </a:p>
          <a:p>
            <a:pPr marL="0" marR="0" algn="ctr">
              <a:lnSpc>
                <a:spcPct val="115000"/>
              </a:lnSpc>
              <a:spcBef>
                <a:spcPts val="1200"/>
              </a:spcBef>
              <a:spcAft>
                <a:spcPts val="0"/>
              </a:spcAft>
            </a:pPr>
            <a:r>
              <a:rPr lang="en-US" b="1" dirty="0">
                <a:solidFill>
                  <a:srgbClr val="0070C0"/>
                </a:solidFill>
                <a:latin typeface="Cambria" panose="02040503050406030204" pitchFamily="18" charset="0"/>
                <a:ea typeface="Cambria" panose="02040503050406030204" pitchFamily="18" charset="0"/>
                <a:cs typeface="Times New Roman" panose="02020603050405020304" pitchFamily="18" charset="0"/>
              </a:rPr>
              <a:t> </a:t>
            </a:r>
            <a:endParaRPr lang="sq-AL" sz="900" dirty="0">
              <a:solidFill>
                <a:srgbClr val="0070C0"/>
              </a:solidFill>
              <a:effectLst/>
              <a:latin typeface="Cambria" panose="02040503050406030204" pitchFamily="18" charset="0"/>
              <a:ea typeface="Cambria" panose="02040503050406030204" pitchFamily="18" charset="0"/>
              <a:cs typeface="Times New Roman" panose="02020603050405020304" pitchFamily="18" charset="0"/>
            </a:endParaRPr>
          </a:p>
        </p:txBody>
      </p:sp>
      <p:pic>
        <p:nvPicPr>
          <p:cNvPr id="5" name="Picture 4" descr="baneriB112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2201" y="404193"/>
            <a:ext cx="4953000" cy="533399"/>
          </a:xfrm>
          <a:prstGeom prst="rect">
            <a:avLst/>
          </a:prstGeom>
          <a:noFill/>
          <a:ln>
            <a:noFill/>
          </a:ln>
        </p:spPr>
      </p:pic>
      <p:sp>
        <p:nvSpPr>
          <p:cNvPr id="3" name="Rectangle 2"/>
          <p:cNvSpPr/>
          <p:nvPr/>
        </p:nvSpPr>
        <p:spPr>
          <a:xfrm>
            <a:off x="685800" y="1994639"/>
            <a:ext cx="7772400" cy="545599"/>
          </a:xfrm>
          <a:prstGeom prst="rect">
            <a:avLst/>
          </a:prstGeom>
        </p:spPr>
        <p:txBody>
          <a:bodyPr wrap="square">
            <a:spAutoFit/>
          </a:bodyPr>
          <a:lstStyle/>
          <a:p>
            <a:pPr marL="0" marR="0" algn="ctr">
              <a:lnSpc>
                <a:spcPct val="115000"/>
              </a:lnSpc>
              <a:spcBef>
                <a:spcPts val="1200"/>
              </a:spcBef>
              <a:spcAft>
                <a:spcPts val="0"/>
              </a:spcAft>
            </a:pPr>
            <a:r>
              <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PROCEDURA </a:t>
            </a:r>
            <a:r>
              <a:rPr lang="en-US"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KONKURRUESE ME NEGOCIATA</a:t>
            </a:r>
            <a:endParaRPr lang="sq-AL" sz="2800"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2118468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1712416"/>
            <a:ext cx="9144000" cy="4493538"/>
          </a:xfrm>
          <a:prstGeom prst="rect">
            <a:avLst/>
          </a:prstGeom>
        </p:spPr>
        <p:txBody>
          <a:bodyPr wrap="square">
            <a:spAutoFit/>
          </a:bodyPr>
          <a:lstStyle/>
          <a:p>
            <a:pPr>
              <a:buFont typeface="Wingdings" pitchFamily="2" charset="2"/>
              <a:buChar char="q"/>
            </a:pPr>
            <a:r>
              <a:rPr lang="sq-AL" sz="2600" dirty="0">
                <a:latin typeface="+mj-lt"/>
              </a:rPr>
              <a:t>   Sipas </a:t>
            </a:r>
            <a:r>
              <a:rPr lang="en-US" sz="2600" dirty="0">
                <a:latin typeface="+mj-lt"/>
              </a:rPr>
              <a:t>Directives 2014/24/EC:</a:t>
            </a:r>
            <a:endParaRPr lang="sq-AL" sz="2600" dirty="0">
              <a:latin typeface="+mj-lt"/>
            </a:endParaRPr>
          </a:p>
          <a:p>
            <a:pPr marL="520700" indent="-284163"/>
            <a:endParaRPr lang="en-US" sz="2600" dirty="0">
              <a:latin typeface="+mj-lt"/>
            </a:endParaRPr>
          </a:p>
          <a:p>
            <a:pPr marL="579437" indent="-342900">
              <a:buFont typeface="Wingdings" panose="05000000000000000000" pitchFamily="2" charset="2"/>
              <a:buChar char="§"/>
            </a:pPr>
            <a:r>
              <a:rPr lang="sq-AL" sz="2600" dirty="0">
                <a:latin typeface="+mj-lt"/>
                <a:ea typeface="Cambria" panose="02040503050406030204" pitchFamily="18" charset="0"/>
              </a:rPr>
              <a:t>Autoritetet kontraktuese mund te shpërblejnë kontratat në bazë të tenderëve fillestare pa negociata, ku ata kanë përcaktuar këtë në njoftimin e kontratës dhe ose në ftesen për shprehjen e interesit</a:t>
            </a:r>
            <a:r>
              <a:rPr lang="en-US" sz="2600" dirty="0">
                <a:latin typeface="+mj-lt"/>
                <a:ea typeface="Cambria" panose="02040503050406030204" pitchFamily="18" charset="0"/>
              </a:rPr>
              <a:t>.</a:t>
            </a:r>
          </a:p>
          <a:p>
            <a:pPr marL="236537"/>
            <a:endParaRPr lang="en-US" sz="2600" dirty="0">
              <a:latin typeface="+mj-lt"/>
              <a:ea typeface="Cambria" panose="02040503050406030204" pitchFamily="18" charset="0"/>
            </a:endParaRPr>
          </a:p>
          <a:p>
            <a:pPr marL="579437" indent="-342900">
              <a:buFont typeface="Wingdings" panose="05000000000000000000" pitchFamily="2" charset="2"/>
              <a:buChar char="§"/>
            </a:pPr>
            <a:r>
              <a:rPr lang="sq-AL" sz="2600" dirty="0">
                <a:latin typeface="+mj-lt"/>
                <a:ea typeface="Cambria" panose="02040503050406030204" pitchFamily="18" charset="0"/>
              </a:rPr>
              <a:t>Ofertat e pranuara mund te vlerësohen bazuar ne Çmimin </a:t>
            </a:r>
            <a:r>
              <a:rPr lang="sq-AL" sz="2600" dirty="0" smtClean="0">
                <a:latin typeface="+mj-lt"/>
                <a:ea typeface="Cambria" panose="02040503050406030204" pitchFamily="18" charset="0"/>
              </a:rPr>
              <a:t>më të ulët </a:t>
            </a:r>
            <a:r>
              <a:rPr lang="sq-AL" sz="2600" dirty="0">
                <a:latin typeface="+mj-lt"/>
                <a:ea typeface="Cambria" panose="02040503050406030204" pitchFamily="18" charset="0"/>
              </a:rPr>
              <a:t>dhe/ose Tenderin ekonomikisht </a:t>
            </a:r>
            <a:r>
              <a:rPr lang="sq-AL" sz="2600" dirty="0" smtClean="0">
                <a:latin typeface="+mj-lt"/>
                <a:ea typeface="Cambria" panose="02040503050406030204" pitchFamily="18" charset="0"/>
              </a:rPr>
              <a:t>më të </a:t>
            </a:r>
            <a:r>
              <a:rPr lang="sq-AL" sz="2600" dirty="0">
                <a:latin typeface="+mj-lt"/>
                <a:ea typeface="Cambria" panose="02040503050406030204" pitchFamily="18" charset="0"/>
              </a:rPr>
              <a:t>favorshëm.</a:t>
            </a:r>
            <a:endParaRPr lang="en-US" sz="2600" dirty="0">
              <a:latin typeface="+mj-lt"/>
              <a:ea typeface="Cambria" panose="02040503050406030204" pitchFamily="18" charset="0"/>
            </a:endParaRPr>
          </a:p>
          <a:p>
            <a:pPr marL="520700" indent="-284163"/>
            <a:endParaRPr lang="sq-AL" sz="2600" dirty="0">
              <a:latin typeface="+mj-lt"/>
            </a:endParaRPr>
          </a:p>
        </p:txBody>
      </p:sp>
      <p:sp>
        <p:nvSpPr>
          <p:cNvPr id="3" name="Title 1"/>
          <p:cNvSpPr txBox="1">
            <a:spLocks/>
          </p:cNvSpPr>
          <p:nvPr/>
        </p:nvSpPr>
        <p:spPr>
          <a:xfrm>
            <a:off x="462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228600" y="79239"/>
            <a:ext cx="8686800" cy="1384995"/>
          </a:xfrm>
          <a:prstGeom prst="rect">
            <a:avLst/>
          </a:prstGeom>
        </p:spPr>
        <p:txBody>
          <a:bodyPr wrap="square">
            <a:spAutoFit/>
          </a:bodyPr>
          <a:lstStyle/>
          <a:p>
            <a:pPr algn="ctr"/>
            <a:r>
              <a:rPr lang="sq-AL" sz="3200" b="1" dirty="0">
                <a:solidFill>
                  <a:schemeClr val="accent2">
                    <a:lumMod val="50000"/>
                  </a:schemeClr>
                </a:solidFill>
              </a:rPr>
              <a:t>Procedura konkurruese me negociata (vazhdim)</a:t>
            </a:r>
          </a:p>
          <a:p>
            <a:pPr algn="ctr"/>
            <a:endParaRPr lang="sq-AL" sz="2000" b="1" i="1" dirty="0">
              <a:solidFill>
                <a:schemeClr val="accent2">
                  <a:lumMod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2250281"/>
            <a:ext cx="9144000" cy="3293209"/>
          </a:xfrm>
          <a:prstGeom prst="rect">
            <a:avLst/>
          </a:prstGeom>
        </p:spPr>
        <p:txBody>
          <a:bodyPr wrap="square">
            <a:spAutoFit/>
          </a:bodyPr>
          <a:lstStyle/>
          <a:p>
            <a:pPr marL="520700" indent="-284163"/>
            <a:endParaRPr lang="en-US" sz="2600" dirty="0"/>
          </a:p>
          <a:p>
            <a:pPr marL="693737" lvl="0" indent="-457200">
              <a:buFont typeface="Wingdings" panose="05000000000000000000" pitchFamily="2" charset="2"/>
              <a:buChar char="§"/>
            </a:pPr>
            <a:r>
              <a:rPr lang="en-US" sz="2600" dirty="0">
                <a:latin typeface="Cambria" panose="02040503050406030204" pitchFamily="18" charset="0"/>
                <a:ea typeface="Cambria" panose="02040503050406030204" pitchFamily="18" charset="0"/>
              </a:rPr>
              <a:t>A</a:t>
            </a:r>
            <a:r>
              <a:rPr lang="sq-AL" sz="2600" dirty="0">
                <a:latin typeface="Cambria" panose="02040503050406030204" pitchFamily="18" charset="0"/>
                <a:ea typeface="Cambria" panose="02040503050406030204" pitchFamily="18" charset="0"/>
              </a:rPr>
              <a:t>fati kohor minimal për pranimin e kërkesave për pjesëmarrje duhet të jetë </a:t>
            </a:r>
            <a:r>
              <a:rPr lang="sq-AL" sz="2600" b="1" dirty="0">
                <a:latin typeface="Cambria" panose="02040503050406030204" pitchFamily="18" charset="0"/>
                <a:ea typeface="Cambria" panose="02040503050406030204" pitchFamily="18" charset="0"/>
              </a:rPr>
              <a:t>30 ditë</a:t>
            </a:r>
            <a:r>
              <a:rPr lang="sq-AL" sz="2600" dirty="0">
                <a:latin typeface="Cambria" panose="02040503050406030204" pitchFamily="18" charset="0"/>
                <a:ea typeface="Cambria" panose="02040503050406030204" pitchFamily="18" charset="0"/>
              </a:rPr>
              <a:t> nga data në të cilën është dërguar njoftimi për kontratë</a:t>
            </a:r>
            <a:endParaRPr lang="en-US" sz="2600" dirty="0">
              <a:latin typeface="Cambria" panose="02040503050406030204" pitchFamily="18" charset="0"/>
              <a:ea typeface="Cambria" panose="02040503050406030204" pitchFamily="18" charset="0"/>
            </a:endParaRPr>
          </a:p>
          <a:p>
            <a:pPr marL="236537" lvl="0"/>
            <a:endParaRPr lang="sq-AL" sz="2600" dirty="0">
              <a:latin typeface="Cambria" panose="02040503050406030204" pitchFamily="18" charset="0"/>
              <a:ea typeface="Cambria" panose="02040503050406030204" pitchFamily="18" charset="0"/>
            </a:endParaRPr>
          </a:p>
          <a:p>
            <a:pPr marL="693737" indent="-457200">
              <a:buFont typeface="Wingdings" panose="05000000000000000000" pitchFamily="2" charset="2"/>
              <a:buChar char="§"/>
            </a:pPr>
            <a:r>
              <a:rPr lang="en-US" sz="2600" dirty="0">
                <a:latin typeface="Cambria" panose="02040503050406030204" pitchFamily="18" charset="0"/>
                <a:ea typeface="Cambria" panose="02040503050406030204" pitchFamily="18" charset="0"/>
              </a:rPr>
              <a:t>A</a:t>
            </a:r>
            <a:r>
              <a:rPr lang="sq-AL" sz="2600" dirty="0">
                <a:latin typeface="Cambria" panose="02040503050406030204" pitchFamily="18" charset="0"/>
                <a:ea typeface="Cambria" panose="02040503050406030204" pitchFamily="18" charset="0"/>
              </a:rPr>
              <a:t>fati kohor minimal për pranimin e tenderëve fillestare do të jetë </a:t>
            </a:r>
            <a:r>
              <a:rPr lang="sq-AL" sz="2600" b="1" dirty="0">
                <a:latin typeface="Cambria" panose="02040503050406030204" pitchFamily="18" charset="0"/>
                <a:ea typeface="Cambria" panose="02040503050406030204" pitchFamily="18" charset="0"/>
              </a:rPr>
              <a:t>30 ditë </a:t>
            </a:r>
            <a:r>
              <a:rPr lang="sq-AL" sz="2600" dirty="0">
                <a:latin typeface="Cambria" panose="02040503050406030204" pitchFamily="18" charset="0"/>
                <a:ea typeface="Cambria" panose="02040503050406030204" pitchFamily="18" charset="0"/>
              </a:rPr>
              <a:t>nga data në të cilën është dërguar ftesa.</a:t>
            </a:r>
          </a:p>
          <a:p>
            <a:pPr marL="520700" indent="-284163"/>
            <a:endParaRPr lang="sq-AL" sz="2600" dirty="0"/>
          </a:p>
        </p:txBody>
      </p:sp>
      <p:sp>
        <p:nvSpPr>
          <p:cNvPr id="3" name="Title 1"/>
          <p:cNvSpPr txBox="1">
            <a:spLocks/>
          </p:cNvSpPr>
          <p:nvPr/>
        </p:nvSpPr>
        <p:spPr>
          <a:xfrm>
            <a:off x="462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685800" y="457200"/>
            <a:ext cx="7696200" cy="1077218"/>
          </a:xfrm>
          <a:prstGeom prst="rect">
            <a:avLst/>
          </a:prstGeom>
        </p:spPr>
        <p:txBody>
          <a:bodyPr wrap="square">
            <a:spAutoFit/>
          </a:bodyPr>
          <a:lstStyle/>
          <a:p>
            <a:pPr algn="ctr"/>
            <a:r>
              <a:rPr lang="sq-AL" sz="3200" b="1" dirty="0">
                <a:solidFill>
                  <a:schemeClr val="accent2">
                    <a:lumMod val="50000"/>
                  </a:schemeClr>
                </a:solidFill>
              </a:rPr>
              <a:t>Procedura konkurruese me negociata </a:t>
            </a:r>
            <a:endParaRPr lang="en-US" sz="3200" b="1" dirty="0">
              <a:solidFill>
                <a:schemeClr val="accent2">
                  <a:lumMod val="50000"/>
                </a:schemeClr>
              </a:solidFill>
            </a:endParaRPr>
          </a:p>
          <a:p>
            <a:pPr algn="ctr"/>
            <a:r>
              <a:rPr lang="sq-AL" sz="3200" dirty="0">
                <a:solidFill>
                  <a:schemeClr val="accent2">
                    <a:lumMod val="50000"/>
                  </a:schemeClr>
                </a:solidFill>
              </a:rPr>
              <a:t>Sipas </a:t>
            </a:r>
            <a:r>
              <a:rPr lang="en-US" sz="3200" dirty="0">
                <a:solidFill>
                  <a:schemeClr val="accent2">
                    <a:lumMod val="50000"/>
                  </a:schemeClr>
                </a:solidFill>
              </a:rPr>
              <a:t>Directives 2014/24/EC</a:t>
            </a:r>
            <a:endParaRPr lang="sq-AL" sz="3200" b="1" i="1" dirty="0">
              <a:solidFill>
                <a:schemeClr val="accent2">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2026860"/>
            <a:ext cx="9144000" cy="4493538"/>
          </a:xfrm>
          <a:prstGeom prst="rect">
            <a:avLst/>
          </a:prstGeom>
        </p:spPr>
        <p:txBody>
          <a:bodyPr wrap="square">
            <a:spAutoFit/>
          </a:bodyPr>
          <a:lstStyle/>
          <a:p>
            <a:pPr marL="520700" lvl="0" indent="-284163" algn="just">
              <a:buFont typeface="Wingdings" pitchFamily="2" charset="2"/>
              <a:buChar char="ü"/>
            </a:pPr>
            <a:r>
              <a:rPr lang="en-US" sz="2600" dirty="0">
                <a:latin typeface="+mj-lt"/>
                <a:ea typeface="Cambria" panose="02040503050406030204" pitchFamily="18" charset="0"/>
              </a:rPr>
              <a:t>M</a:t>
            </a:r>
            <a:r>
              <a:rPr lang="sq-AL" sz="2600" dirty="0">
                <a:latin typeface="+mj-lt"/>
                <a:ea typeface="Cambria" panose="02040503050406030204" pitchFamily="18" charset="0"/>
              </a:rPr>
              <a:t>und t</a:t>
            </a:r>
            <a:r>
              <a:rPr lang="en-US" sz="2600" dirty="0">
                <a:latin typeface="+mj-lt"/>
                <a:ea typeface="Cambria" panose="02040503050406030204" pitchFamily="18" charset="0"/>
              </a:rPr>
              <a:t>ë</a:t>
            </a:r>
            <a:r>
              <a:rPr lang="sq-AL" sz="2600" dirty="0">
                <a:latin typeface="+mj-lt"/>
                <a:ea typeface="Cambria" panose="02040503050406030204" pitchFamily="18" charset="0"/>
              </a:rPr>
              <a:t> përdoret vetëm n</a:t>
            </a:r>
            <a:r>
              <a:rPr lang="en-US" sz="2600" dirty="0">
                <a:latin typeface="+mj-lt"/>
                <a:ea typeface="Cambria" panose="02040503050406030204" pitchFamily="18" charset="0"/>
              </a:rPr>
              <a:t>ë</a:t>
            </a:r>
            <a:r>
              <a:rPr lang="sq-AL" sz="2600" dirty="0">
                <a:latin typeface="+mj-lt"/>
                <a:ea typeface="Cambria" panose="02040503050406030204" pitchFamily="18" charset="0"/>
              </a:rPr>
              <a:t> rast se procedurat e hapura ose të kufizuara nuk mund te shpine në rezultate të kënaqshme të prokurimit</a:t>
            </a:r>
            <a:r>
              <a:rPr lang="en-US" sz="2600" b="1" dirty="0">
                <a:latin typeface="+mj-lt"/>
                <a:ea typeface="Cambria" panose="02040503050406030204" pitchFamily="18" charset="0"/>
              </a:rPr>
              <a:t>, </a:t>
            </a:r>
            <a:r>
              <a:rPr lang="en-US" sz="2600" dirty="0" err="1">
                <a:latin typeface="+mj-lt"/>
                <a:ea typeface="Cambria" panose="02040503050406030204" pitchFamily="18" charset="0"/>
              </a:rPr>
              <a:t>si</a:t>
            </a:r>
            <a:r>
              <a:rPr lang="en-US" sz="2600" dirty="0">
                <a:latin typeface="+mj-lt"/>
                <a:ea typeface="Cambria" panose="02040503050406030204" pitchFamily="18" charset="0"/>
              </a:rPr>
              <a:t>:</a:t>
            </a:r>
          </a:p>
          <a:p>
            <a:pPr marL="236537" lvl="0" algn="just"/>
            <a:endParaRPr lang="sq-AL" sz="2600" dirty="0">
              <a:latin typeface="+mj-lt"/>
              <a:ea typeface="Cambria" panose="02040503050406030204" pitchFamily="18" charset="0"/>
            </a:endParaRPr>
          </a:p>
          <a:p>
            <a:pPr marL="693737" indent="-457200" algn="just">
              <a:buFont typeface="Wingdings" panose="05000000000000000000" pitchFamily="2" charset="2"/>
              <a:buChar char="§"/>
            </a:pPr>
            <a:r>
              <a:rPr lang="en-US" sz="2600" dirty="0">
                <a:latin typeface="+mj-lt"/>
                <a:ea typeface="Cambria" panose="02040503050406030204" pitchFamily="18" charset="0"/>
              </a:rPr>
              <a:t>S</a:t>
            </a:r>
            <a:r>
              <a:rPr lang="sq-AL" sz="2600" dirty="0">
                <a:latin typeface="+mj-lt"/>
                <a:ea typeface="Cambria" panose="02040503050406030204" pitchFamily="18" charset="0"/>
              </a:rPr>
              <a:t>i në rastin e blerjeve komplekse të tilla si produkte të sofistikuara, shërbime intelektuale (për shembull disa shërbime të konsulencës, shërbimet arkitektonike ose shërbimet inxhinierike), dhe të komunikimit të te teknologjisë</a:t>
            </a:r>
            <a:r>
              <a:rPr lang="en-US" sz="2600" dirty="0">
                <a:latin typeface="+mj-lt"/>
                <a:ea typeface="Cambria" panose="02040503050406030204" pitchFamily="18" charset="0"/>
              </a:rPr>
              <a:t>, </a:t>
            </a:r>
            <a:r>
              <a:rPr lang="en-US" sz="2600" dirty="0" err="1">
                <a:latin typeface="+mj-lt"/>
                <a:ea typeface="Cambria" panose="02040503050406030204" pitchFamily="18" charset="0"/>
              </a:rPr>
              <a:t>dhe</a:t>
            </a:r>
            <a:endParaRPr lang="sq-AL" sz="2600" dirty="0">
              <a:latin typeface="+mj-lt"/>
              <a:ea typeface="Cambria" panose="02040503050406030204" pitchFamily="18" charset="0"/>
            </a:endParaRPr>
          </a:p>
          <a:p>
            <a:pPr marL="741363" indent="-457200" algn="just">
              <a:buFont typeface="Wingdings" panose="05000000000000000000" pitchFamily="2" charset="2"/>
              <a:buChar char="§"/>
            </a:pPr>
            <a:r>
              <a:rPr lang="en-US" sz="2600" dirty="0">
                <a:latin typeface="+mj-lt"/>
                <a:ea typeface="Cambria" panose="02040503050406030204" pitchFamily="18" charset="0"/>
              </a:rPr>
              <a:t>P</a:t>
            </a:r>
            <a:r>
              <a:rPr lang="sq-AL" sz="2600" dirty="0">
                <a:latin typeface="+mj-lt"/>
                <a:ea typeface="Cambria" panose="02040503050406030204" pitchFamily="18" charset="0"/>
              </a:rPr>
              <a:t>unët e ndërtesave jo standarde ose që përfshijnë dizajn apo zgjidhje të reja</a:t>
            </a:r>
            <a:r>
              <a:rPr lang="en-US" sz="2600" dirty="0">
                <a:latin typeface="+mj-lt"/>
                <a:ea typeface="Cambria" panose="02040503050406030204" pitchFamily="18" charset="0"/>
              </a:rPr>
              <a:t>.</a:t>
            </a:r>
            <a:endParaRPr lang="sq-AL" sz="2600" dirty="0">
              <a:latin typeface="+mj-lt"/>
              <a:ea typeface="Cambria" panose="02040503050406030204" pitchFamily="18" charset="0"/>
            </a:endParaRPr>
          </a:p>
        </p:txBody>
      </p:sp>
      <p:sp>
        <p:nvSpPr>
          <p:cNvPr id="3" name="Title 1"/>
          <p:cNvSpPr txBox="1">
            <a:spLocks/>
          </p:cNvSpPr>
          <p:nvPr/>
        </p:nvSpPr>
        <p:spPr>
          <a:xfrm>
            <a:off x="462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685800" y="457200"/>
            <a:ext cx="7696200" cy="1569660"/>
          </a:xfrm>
          <a:prstGeom prst="rect">
            <a:avLst/>
          </a:prstGeom>
        </p:spPr>
        <p:txBody>
          <a:bodyPr wrap="square">
            <a:spAutoFit/>
          </a:bodyPr>
          <a:lstStyle/>
          <a:p>
            <a:pPr algn="ctr"/>
            <a:r>
              <a:rPr lang="sq-AL" sz="3200" b="1" dirty="0">
                <a:solidFill>
                  <a:schemeClr val="accent2">
                    <a:lumMod val="50000"/>
                  </a:schemeClr>
                </a:solidFill>
              </a:rPr>
              <a:t>Procedura konkurruese me negociata</a:t>
            </a:r>
          </a:p>
          <a:p>
            <a:pPr algn="ctr"/>
            <a:r>
              <a:rPr lang="sq-AL" sz="3200" dirty="0">
                <a:solidFill>
                  <a:schemeClr val="accent2">
                    <a:lumMod val="50000"/>
                  </a:schemeClr>
                </a:solidFill>
              </a:rPr>
              <a:t>Sipas </a:t>
            </a:r>
            <a:r>
              <a:rPr lang="sq-AL" sz="3200" dirty="0" err="1">
                <a:solidFill>
                  <a:schemeClr val="accent2">
                    <a:lumMod val="50000"/>
                  </a:schemeClr>
                </a:solidFill>
              </a:rPr>
              <a:t>Directives</a:t>
            </a:r>
            <a:r>
              <a:rPr lang="sq-AL" sz="3200" dirty="0">
                <a:solidFill>
                  <a:schemeClr val="accent2">
                    <a:lumMod val="50000"/>
                  </a:schemeClr>
                </a:solidFill>
              </a:rPr>
              <a:t> 20</a:t>
            </a:r>
            <a:r>
              <a:rPr lang="en-US" sz="3200" dirty="0">
                <a:solidFill>
                  <a:schemeClr val="accent2">
                    <a:lumMod val="50000"/>
                  </a:schemeClr>
                </a:solidFill>
              </a:rPr>
              <a:t>14</a:t>
            </a:r>
            <a:r>
              <a:rPr lang="sq-AL" sz="3200" dirty="0">
                <a:solidFill>
                  <a:schemeClr val="accent2">
                    <a:lumMod val="50000"/>
                  </a:schemeClr>
                </a:solidFill>
              </a:rPr>
              <a:t>/</a:t>
            </a:r>
            <a:r>
              <a:rPr lang="en-US" sz="3200" dirty="0">
                <a:solidFill>
                  <a:schemeClr val="accent2">
                    <a:lumMod val="50000"/>
                  </a:schemeClr>
                </a:solidFill>
              </a:rPr>
              <a:t>24/EC:</a:t>
            </a:r>
            <a:endParaRPr lang="sq-AL" sz="3200" dirty="0">
              <a:solidFill>
                <a:schemeClr val="accent2">
                  <a:lumMod val="50000"/>
                </a:schemeClr>
              </a:solidFill>
            </a:endParaRPr>
          </a:p>
          <a:p>
            <a:pPr algn="ctr"/>
            <a:endParaRPr lang="sq-AL" sz="3200" b="1" i="1" dirty="0">
              <a:solidFill>
                <a:schemeClr val="accent2">
                  <a:lumMod val="5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27088" y="1143000"/>
            <a:ext cx="7704137" cy="2308324"/>
          </a:xfrm>
          <a:prstGeom prst="rect">
            <a:avLst/>
          </a:prstGeom>
        </p:spPr>
        <p:txBody>
          <a:bodyPr wrap="square">
            <a:spAutoFit/>
          </a:bodyPr>
          <a:lstStyle/>
          <a:p>
            <a:pPr marL="381000" indent="-381000">
              <a:defRPr/>
            </a:pPr>
            <a:endParaRPr lang="en-US" sz="2400" dirty="0">
              <a:solidFill>
                <a:srgbClr val="0000FF"/>
              </a:solidFill>
              <a:latin typeface="Arial" pitchFamily="34" charset="0"/>
              <a:cs typeface="Arial" pitchFamily="34" charset="0"/>
            </a:endParaRPr>
          </a:p>
          <a:p>
            <a:pPr lvl="0"/>
            <a:endParaRPr lang="en-US" sz="2400" b="1" dirty="0"/>
          </a:p>
          <a:p>
            <a:pPr lvl="0">
              <a:buFont typeface="Arial" pitchFamily="34" charset="0"/>
              <a:buChar char="•"/>
            </a:pPr>
            <a:endParaRPr lang="en-US" sz="2400" dirty="0">
              <a:solidFill>
                <a:srgbClr val="FF0000"/>
              </a:solidFill>
            </a:endParaRPr>
          </a:p>
          <a:p>
            <a:pPr lvl="0"/>
            <a:endParaRPr lang="en-US" sz="2400" dirty="0">
              <a:solidFill>
                <a:srgbClr val="FF0000"/>
              </a:solidFill>
            </a:endParaRPr>
          </a:p>
          <a:p>
            <a:pPr lvl="0"/>
            <a:endParaRPr lang="en-US" sz="2400" dirty="0">
              <a:solidFill>
                <a:srgbClr val="FF0000"/>
              </a:solidFill>
            </a:endParaRPr>
          </a:p>
          <a:p>
            <a:pPr lvl="0"/>
            <a:endParaRPr lang="en-US" sz="2400" dirty="0">
              <a:solidFill>
                <a:srgbClr val="FF0000"/>
              </a:solidFill>
            </a:endParaRPr>
          </a:p>
        </p:txBody>
      </p:sp>
      <p:sp>
        <p:nvSpPr>
          <p:cNvPr id="3"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r>
              <a:rPr lang="sq-AL" sz="3200" b="1" dirty="0">
                <a:solidFill>
                  <a:schemeClr val="accent2">
                    <a:lumMod val="50000"/>
                  </a:schemeClr>
                </a:solidFill>
              </a:rPr>
              <a:t>Ligji Nr. 04/L-042 i vitit 2011, neni 34</a:t>
            </a:r>
            <a:endParaRPr lang="en-US" sz="3200" b="1" dirty="0">
              <a:solidFill>
                <a:schemeClr val="accent2">
                  <a:lumMod val="50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650017022"/>
              </p:ext>
            </p:extLst>
          </p:nvPr>
        </p:nvGraphicFramePr>
        <p:xfrm>
          <a:off x="228600" y="1371600"/>
          <a:ext cx="8763000" cy="5388079"/>
        </p:xfrm>
        <a:graphic>
          <a:graphicData uri="http://schemas.openxmlformats.org/drawingml/2006/table">
            <a:tbl>
              <a:tblPr firstRow="1" bandRow="1">
                <a:tableStyleId>{5C22544A-7EE6-4342-B048-85BDC9FD1C3A}</a:tableStyleId>
              </a:tblPr>
              <a:tblGrid>
                <a:gridCol w="3160427">
                  <a:extLst>
                    <a:ext uri="{9D8B030D-6E8A-4147-A177-3AD203B41FA5}">
                      <a16:colId xmlns="" xmlns:a16="http://schemas.microsoft.com/office/drawing/2014/main" val="20000"/>
                    </a:ext>
                  </a:extLst>
                </a:gridCol>
                <a:gridCol w="5602573">
                  <a:extLst>
                    <a:ext uri="{9D8B030D-6E8A-4147-A177-3AD203B41FA5}">
                      <a16:colId xmlns="" xmlns:a16="http://schemas.microsoft.com/office/drawing/2014/main" val="20001"/>
                    </a:ext>
                  </a:extLst>
                </a:gridCol>
              </a:tblGrid>
              <a:tr h="481519">
                <a:tc>
                  <a:txBody>
                    <a:bodyPr/>
                    <a:lstStyle/>
                    <a:p>
                      <a:endParaRPr lang="sq-AL" dirty="0"/>
                    </a:p>
                  </a:txBody>
                  <a:tcPr/>
                </a:tc>
                <a:tc>
                  <a:txBody>
                    <a:bodyPr/>
                    <a:lstStyle/>
                    <a:p>
                      <a:pPr algn="ctr"/>
                      <a:r>
                        <a:rPr lang="sq-AL" sz="1800" b="1" kern="1200" noProof="0" dirty="0">
                          <a:solidFill>
                            <a:schemeClr val="lt1"/>
                          </a:solidFill>
                          <a:latin typeface="+mn-lt"/>
                          <a:ea typeface="+mn-ea"/>
                          <a:cs typeface="+mn-cs"/>
                        </a:rPr>
                        <a:t>U hoqën furnizimet dhe punët</a:t>
                      </a:r>
                      <a:endParaRPr lang="sq-AL" noProof="0" dirty="0"/>
                    </a:p>
                  </a:txBody>
                  <a:tcPr/>
                </a:tc>
                <a:extLst>
                  <a:ext uri="{0D108BD9-81ED-4DB2-BD59-A6C34878D82A}">
                    <a16:rowId xmlns="" xmlns:a16="http://schemas.microsoft.com/office/drawing/2014/main" val="10000"/>
                  </a:ext>
                </a:extLst>
              </a:tr>
              <a:tr h="831115">
                <a:tc>
                  <a:txBody>
                    <a:bodyPr/>
                    <a:lstStyle/>
                    <a:p>
                      <a:endParaRPr lang="sq-AL" dirty="0">
                        <a:solidFill>
                          <a:schemeClr val="tx1"/>
                        </a:solidFill>
                      </a:endParaRPr>
                    </a:p>
                  </a:txBody>
                  <a:tcPr/>
                </a:tc>
                <a:tc>
                  <a:txBody>
                    <a:bodyPr/>
                    <a:lstStyle/>
                    <a:p>
                      <a:pPr algn="ctr"/>
                      <a:r>
                        <a:rPr lang="sq-AL" sz="1800" b="1" kern="1200" dirty="0">
                          <a:solidFill>
                            <a:schemeClr val="dk1"/>
                          </a:solidFill>
                          <a:latin typeface="+mn-lt"/>
                          <a:ea typeface="+mn-ea"/>
                          <a:cs typeface="+mn-cs"/>
                        </a:rPr>
                        <a:t>Procedura e negociuar pas publikimit te njoftimit </a:t>
                      </a:r>
                      <a:r>
                        <a:rPr lang="sq-AL" sz="1800" b="1" kern="1200" dirty="0" err="1">
                          <a:solidFill>
                            <a:schemeClr val="dk1"/>
                          </a:solidFill>
                          <a:latin typeface="+mn-lt"/>
                          <a:ea typeface="+mn-ea"/>
                          <a:cs typeface="+mn-cs"/>
                        </a:rPr>
                        <a:t>per</a:t>
                      </a:r>
                      <a:r>
                        <a:rPr lang="sq-AL" sz="1800" b="1" kern="1200" dirty="0">
                          <a:solidFill>
                            <a:schemeClr val="dk1"/>
                          </a:solidFill>
                          <a:latin typeface="+mn-lt"/>
                          <a:ea typeface="+mn-ea"/>
                          <a:cs typeface="+mn-cs"/>
                        </a:rPr>
                        <a:t> </a:t>
                      </a:r>
                      <a:r>
                        <a:rPr lang="sq-AL" sz="1800" b="1" kern="1200" noProof="0" dirty="0">
                          <a:solidFill>
                            <a:schemeClr val="dk1"/>
                          </a:solidFill>
                          <a:latin typeface="+mn-lt"/>
                          <a:ea typeface="+mn-ea"/>
                          <a:cs typeface="+mn-cs"/>
                        </a:rPr>
                        <a:t>kontrate</a:t>
                      </a:r>
                      <a:endParaRPr lang="sq-AL" noProof="0" dirty="0"/>
                    </a:p>
                  </a:txBody>
                  <a:tcPr/>
                </a:tc>
                <a:extLst>
                  <a:ext uri="{0D108BD9-81ED-4DB2-BD59-A6C34878D82A}">
                    <a16:rowId xmlns="" xmlns:a16="http://schemas.microsoft.com/office/drawing/2014/main" val="10001"/>
                  </a:ext>
                </a:extLst>
              </a:tr>
              <a:tr h="481519">
                <a:tc>
                  <a:txBody>
                    <a:bodyPr/>
                    <a:lstStyle/>
                    <a:p>
                      <a:pPr marL="0" marR="0" algn="ctr">
                        <a:lnSpc>
                          <a:spcPct val="115000"/>
                        </a:lnSpc>
                        <a:spcBef>
                          <a:spcPts val="1200"/>
                        </a:spcBef>
                        <a:spcAft>
                          <a:spcPts val="0"/>
                        </a:spcAft>
                      </a:pPr>
                      <a:r>
                        <a:rPr lang="sq-AL" sz="1800" b="1" i="1" dirty="0">
                          <a:solidFill>
                            <a:schemeClr val="tx1"/>
                          </a:solidFill>
                          <a:latin typeface="+mn-lt"/>
                          <a:ea typeface="Calibri"/>
                          <a:cs typeface="JEOLGJ+TimesNewRoman,Bold"/>
                        </a:rPr>
                        <a:t>Cilat lloje te kontratave?</a:t>
                      </a:r>
                      <a:endParaRPr lang="sq-AL" sz="1800" dirty="0">
                        <a:solidFill>
                          <a:schemeClr val="tx1"/>
                        </a:solidFill>
                        <a:latin typeface="+mn-lt"/>
                        <a:ea typeface="Calibri"/>
                        <a:cs typeface="Times New Roman"/>
                      </a:endParaRPr>
                    </a:p>
                  </a:txBody>
                  <a:tcPr marL="68580" marR="68580" marT="0" marB="0"/>
                </a:tc>
                <a:tc>
                  <a:txBody>
                    <a:bodyPr/>
                    <a:lstStyle/>
                    <a:p>
                      <a:r>
                        <a:rPr lang="sq-AL" sz="1800" kern="1200" dirty="0">
                          <a:solidFill>
                            <a:schemeClr val="dk1"/>
                          </a:solidFill>
                          <a:latin typeface="+mn-lt"/>
                          <a:ea typeface="+mn-ea"/>
                          <a:cs typeface="+mn-cs"/>
                        </a:rPr>
                        <a:t>Kontratat për shërbime</a:t>
                      </a:r>
                      <a:endParaRPr lang="sq-AL" dirty="0">
                        <a:solidFill>
                          <a:srgbClr val="FF0000"/>
                        </a:solidFill>
                      </a:endParaRPr>
                    </a:p>
                  </a:txBody>
                  <a:tcPr/>
                </a:tc>
                <a:extLst>
                  <a:ext uri="{0D108BD9-81ED-4DB2-BD59-A6C34878D82A}">
                    <a16:rowId xmlns="" xmlns:a16="http://schemas.microsoft.com/office/drawing/2014/main" val="10002"/>
                  </a:ext>
                </a:extLst>
              </a:tr>
              <a:tr h="481519">
                <a:tc>
                  <a:txBody>
                    <a:bodyPr/>
                    <a:lstStyle/>
                    <a:p>
                      <a:pPr marL="0" marR="0" algn="ctr">
                        <a:lnSpc>
                          <a:spcPct val="115000"/>
                        </a:lnSpc>
                        <a:spcBef>
                          <a:spcPts val="1200"/>
                        </a:spcBef>
                        <a:spcAft>
                          <a:spcPts val="0"/>
                        </a:spcAft>
                      </a:pPr>
                      <a:r>
                        <a:rPr lang="sq-AL" sz="1800" b="1" i="1" dirty="0">
                          <a:solidFill>
                            <a:schemeClr val="tx1"/>
                          </a:solidFill>
                          <a:latin typeface="+mn-lt"/>
                          <a:ea typeface="Calibri"/>
                          <a:cs typeface="JEOLGJ+TimesNewRoman,Bold"/>
                        </a:rPr>
                        <a:t>Kur mund te përdoret?</a:t>
                      </a:r>
                      <a:endParaRPr lang="sq-AL" sz="1800" dirty="0">
                        <a:solidFill>
                          <a:schemeClr val="tx1"/>
                        </a:solidFill>
                        <a:latin typeface="+mn-lt"/>
                        <a:ea typeface="Calibri"/>
                        <a:cs typeface="Times New Roman"/>
                      </a:endParaRPr>
                    </a:p>
                  </a:txBody>
                  <a:tcPr marL="68580" marR="68580" marT="0" marB="0"/>
                </a:tc>
                <a:tc>
                  <a:txBody>
                    <a:bodyPr/>
                    <a:lstStyle/>
                    <a:p>
                      <a:pPr algn="l"/>
                      <a:r>
                        <a:rPr lang="sq-AL" sz="1800" kern="1200" dirty="0">
                          <a:solidFill>
                            <a:schemeClr val="dk1"/>
                          </a:solidFill>
                          <a:latin typeface="+mn-lt"/>
                          <a:ea typeface="+mn-ea"/>
                          <a:cs typeface="+mn-cs"/>
                        </a:rPr>
                        <a:t>Ne raste te veçanta </a:t>
                      </a:r>
                      <a:endParaRPr lang="sq-AL" dirty="0">
                        <a:solidFill>
                          <a:srgbClr val="FF0000"/>
                        </a:solidFill>
                      </a:endParaRPr>
                    </a:p>
                  </a:txBody>
                  <a:tcPr/>
                </a:tc>
                <a:extLst>
                  <a:ext uri="{0D108BD9-81ED-4DB2-BD59-A6C34878D82A}">
                    <a16:rowId xmlns="" xmlns:a16="http://schemas.microsoft.com/office/drawing/2014/main" val="10003"/>
                  </a:ext>
                </a:extLst>
              </a:tr>
              <a:tr h="831115">
                <a:tc>
                  <a:txBody>
                    <a:bodyPr/>
                    <a:lstStyle/>
                    <a:p>
                      <a:pPr marL="0" marR="0" algn="ctr">
                        <a:lnSpc>
                          <a:spcPct val="115000"/>
                        </a:lnSpc>
                        <a:spcBef>
                          <a:spcPts val="1200"/>
                        </a:spcBef>
                        <a:spcAft>
                          <a:spcPts val="0"/>
                        </a:spcAft>
                      </a:pPr>
                      <a:r>
                        <a:rPr lang="sq-AL" sz="1800" b="1" i="1" dirty="0">
                          <a:solidFill>
                            <a:schemeClr val="tx1"/>
                          </a:solidFill>
                          <a:latin typeface="+mn-lt"/>
                          <a:ea typeface="Calibri"/>
                          <a:cs typeface="JEOLGJ+TimesNewRoman,Bold"/>
                        </a:rPr>
                        <a:t>Kush i miraton?</a:t>
                      </a:r>
                      <a:endParaRPr lang="sq-AL" sz="1800" dirty="0">
                        <a:solidFill>
                          <a:schemeClr val="tx1"/>
                        </a:solidFill>
                        <a:latin typeface="+mn-lt"/>
                        <a:ea typeface="Calibri"/>
                        <a:cs typeface="Times New Roman"/>
                      </a:endParaRPr>
                    </a:p>
                  </a:txBody>
                  <a:tcPr marL="68580" marR="68580" marT="0" marB="0"/>
                </a:tc>
                <a:tc>
                  <a:txBody>
                    <a:bodyPr/>
                    <a:lstStyle/>
                    <a:p>
                      <a:r>
                        <a:rPr lang="sq-AL" sz="1800" kern="1200" dirty="0">
                          <a:solidFill>
                            <a:schemeClr val="dk1"/>
                          </a:solidFill>
                          <a:latin typeface="+mn-lt"/>
                          <a:ea typeface="+mn-ea"/>
                          <a:cs typeface="+mn-cs"/>
                        </a:rPr>
                        <a:t>Autoriteti Kontraktues- Zyrtari i prokurimit mbështetur ne faktorë te </a:t>
                      </a:r>
                      <a:r>
                        <a:rPr lang="sq-AL" sz="1800" kern="1200" dirty="0">
                          <a:solidFill>
                            <a:schemeClr val="tx1"/>
                          </a:solidFill>
                          <a:latin typeface="+mn-lt"/>
                          <a:ea typeface="+mn-ea"/>
                          <a:cs typeface="+mn-cs"/>
                        </a:rPr>
                        <a:t>verifikues</a:t>
                      </a:r>
                      <a:r>
                        <a:rPr lang="sq-AL" sz="1800" b="0" kern="1200" dirty="0">
                          <a:solidFill>
                            <a:schemeClr val="tx1"/>
                          </a:solidFill>
                          <a:latin typeface="+mj-lt"/>
                          <a:ea typeface="+mn-ea"/>
                          <a:cs typeface="+mn-cs"/>
                        </a:rPr>
                        <a:t>h</a:t>
                      </a:r>
                      <a:r>
                        <a:rPr lang="sq-AL" sz="1800" b="0" dirty="0">
                          <a:solidFill>
                            <a:schemeClr val="tx1"/>
                          </a:solidFill>
                          <a:latin typeface="+mj-lt"/>
                        </a:rPr>
                        <a:t>ë</a:t>
                      </a:r>
                      <a:r>
                        <a:rPr lang="sq-AL" sz="1800" b="0" kern="1200" dirty="0">
                          <a:solidFill>
                            <a:schemeClr val="tx1"/>
                          </a:solidFill>
                          <a:latin typeface="+mj-lt"/>
                          <a:ea typeface="+mn-ea"/>
                          <a:cs typeface="+mn-cs"/>
                        </a:rPr>
                        <a:t>m</a:t>
                      </a:r>
                      <a:r>
                        <a:rPr lang="sq-AL" sz="1800" kern="1200" dirty="0">
                          <a:solidFill>
                            <a:schemeClr val="tx1"/>
                          </a:solidFill>
                          <a:latin typeface="+mn-lt"/>
                          <a:ea typeface="+mn-ea"/>
                          <a:cs typeface="+mn-cs"/>
                        </a:rPr>
                        <a:t> –</a:t>
                      </a:r>
                      <a:r>
                        <a:rPr lang="sq-AL" sz="1800" kern="1200" dirty="0">
                          <a:solidFill>
                            <a:schemeClr val="dk1"/>
                          </a:solidFill>
                          <a:latin typeface="+mn-lt"/>
                          <a:ea typeface="+mn-ea"/>
                          <a:cs typeface="+mn-cs"/>
                        </a:rPr>
                        <a:t>konstatimi formal</a:t>
                      </a:r>
                      <a:endParaRPr lang="sq-AL" dirty="0">
                        <a:solidFill>
                          <a:srgbClr val="FF0000"/>
                        </a:solidFill>
                      </a:endParaRPr>
                    </a:p>
                  </a:txBody>
                  <a:tcPr/>
                </a:tc>
                <a:extLst>
                  <a:ext uri="{0D108BD9-81ED-4DB2-BD59-A6C34878D82A}">
                    <a16:rowId xmlns="" xmlns:a16="http://schemas.microsoft.com/office/drawing/2014/main" val="10004"/>
                  </a:ext>
                </a:extLst>
              </a:tr>
              <a:tr h="831115">
                <a:tc>
                  <a:txBody>
                    <a:bodyPr/>
                    <a:lstStyle/>
                    <a:p>
                      <a:pPr marL="0" marR="0" algn="ctr">
                        <a:lnSpc>
                          <a:spcPct val="115000"/>
                        </a:lnSpc>
                        <a:spcBef>
                          <a:spcPts val="1200"/>
                        </a:spcBef>
                        <a:spcAft>
                          <a:spcPts val="0"/>
                        </a:spcAft>
                      </a:pPr>
                      <a:r>
                        <a:rPr lang="sq-AL" sz="1800" b="1" i="1" dirty="0">
                          <a:solidFill>
                            <a:schemeClr val="tx1"/>
                          </a:solidFill>
                          <a:latin typeface="+mn-lt"/>
                          <a:ea typeface="Calibri"/>
                          <a:cs typeface="JEOLGJ+TimesNewRoman,Bold"/>
                        </a:rPr>
                        <a:t>Numri minimal i OE?</a:t>
                      </a:r>
                      <a:endParaRPr lang="sq-AL" sz="1800" dirty="0">
                        <a:solidFill>
                          <a:schemeClr val="tx1"/>
                        </a:solidFill>
                        <a:latin typeface="+mn-lt"/>
                        <a:ea typeface="Calibri"/>
                        <a:cs typeface="Times New Roman"/>
                      </a:endParaRPr>
                    </a:p>
                  </a:txBody>
                  <a:tcPr marL="68580" marR="68580" marT="0" marB="0"/>
                </a:tc>
                <a:tc>
                  <a:txBody>
                    <a:bodyPr/>
                    <a:lstStyle/>
                    <a:p>
                      <a:r>
                        <a:rPr lang="sq-AL" sz="1800" b="1" kern="1200" dirty="0">
                          <a:solidFill>
                            <a:srgbClr val="FF0000"/>
                          </a:solidFill>
                          <a:latin typeface="+mn-lt"/>
                          <a:ea typeface="+mn-ea"/>
                          <a:cs typeface="+mn-cs"/>
                        </a:rPr>
                        <a:t>2 </a:t>
                      </a:r>
                      <a:r>
                        <a:rPr lang="sq-AL" sz="1800" b="1" kern="1200" dirty="0">
                          <a:solidFill>
                            <a:schemeClr val="dk1"/>
                          </a:solidFill>
                          <a:latin typeface="+mn-lt"/>
                          <a:ea typeface="+mn-ea"/>
                          <a:cs typeface="+mn-cs"/>
                        </a:rPr>
                        <a:t>kërkesa për pjesëmarrje</a:t>
                      </a:r>
                      <a:r>
                        <a:rPr lang="sq-AL" sz="1800" kern="1200" dirty="0">
                          <a:solidFill>
                            <a:schemeClr val="dk1"/>
                          </a:solidFill>
                          <a:latin typeface="+mn-lt"/>
                          <a:ea typeface="+mn-ea"/>
                          <a:cs typeface="+mn-cs"/>
                        </a:rPr>
                        <a:t> </a:t>
                      </a:r>
                    </a:p>
                    <a:p>
                      <a:r>
                        <a:rPr lang="sq-AL" sz="1800" b="1" kern="1200" dirty="0">
                          <a:solidFill>
                            <a:srgbClr val="FF0000"/>
                          </a:solidFill>
                          <a:latin typeface="+mn-lt"/>
                          <a:ea typeface="+mn-ea"/>
                          <a:cs typeface="+mn-cs"/>
                        </a:rPr>
                        <a:t>2</a:t>
                      </a:r>
                      <a:r>
                        <a:rPr lang="sq-AL" sz="1800" b="1" kern="1200" dirty="0">
                          <a:solidFill>
                            <a:schemeClr val="dk1"/>
                          </a:solidFill>
                          <a:latin typeface="+mn-lt"/>
                          <a:ea typeface="+mn-ea"/>
                          <a:cs typeface="+mn-cs"/>
                        </a:rPr>
                        <a:t> tenderë të përgjegjshëm </a:t>
                      </a:r>
                      <a:endParaRPr lang="sq-AL" dirty="0"/>
                    </a:p>
                  </a:txBody>
                  <a:tcPr/>
                </a:tc>
                <a:extLst>
                  <a:ext uri="{0D108BD9-81ED-4DB2-BD59-A6C34878D82A}">
                    <a16:rowId xmlns="" xmlns:a16="http://schemas.microsoft.com/office/drawing/2014/main" val="10005"/>
                  </a:ext>
                </a:extLst>
              </a:tr>
              <a:tr h="576859">
                <a:tc>
                  <a:txBody>
                    <a:bodyPr/>
                    <a:lstStyle/>
                    <a:p>
                      <a:pPr marL="0" marR="0" algn="ctr">
                        <a:lnSpc>
                          <a:spcPct val="115000"/>
                        </a:lnSpc>
                        <a:spcBef>
                          <a:spcPts val="1200"/>
                        </a:spcBef>
                        <a:spcAft>
                          <a:spcPts val="0"/>
                        </a:spcAft>
                      </a:pPr>
                      <a:r>
                        <a:rPr lang="sq-AL" sz="1800" b="1" i="1" dirty="0">
                          <a:solidFill>
                            <a:schemeClr val="tx1"/>
                          </a:solidFill>
                          <a:latin typeface="+mn-lt"/>
                          <a:ea typeface="Calibri"/>
                          <a:cs typeface="JEOLGJ+TimesNewRoman,Bold"/>
                        </a:rPr>
                        <a:t>Revokim nëse me pak se 2?</a:t>
                      </a:r>
                      <a:endParaRPr lang="sq-AL" sz="1800" dirty="0">
                        <a:solidFill>
                          <a:schemeClr val="tx1"/>
                        </a:solidFill>
                        <a:latin typeface="+mn-lt"/>
                        <a:ea typeface="Calibri"/>
                        <a:cs typeface="Times New Roman"/>
                      </a:endParaRPr>
                    </a:p>
                  </a:txBody>
                  <a:tcPr marL="68580" marR="68580" marT="0" marB="0"/>
                </a:tc>
                <a:tc>
                  <a:txBody>
                    <a:bodyPr/>
                    <a:lstStyle/>
                    <a:p>
                      <a:r>
                        <a:rPr lang="sq-AL" sz="1800" kern="1200" dirty="0">
                          <a:solidFill>
                            <a:schemeClr val="dk1"/>
                          </a:solidFill>
                          <a:latin typeface="+mn-lt"/>
                          <a:ea typeface="+mn-ea"/>
                          <a:cs typeface="+mn-cs"/>
                        </a:rPr>
                        <a:t>Autoriteti Kontraktues</a:t>
                      </a:r>
                      <a:endParaRPr lang="sq-AL" b="1" dirty="0">
                        <a:solidFill>
                          <a:srgbClr val="FF0000"/>
                        </a:solidFill>
                      </a:endParaRPr>
                    </a:p>
                  </a:txBody>
                  <a:tcPr/>
                </a:tc>
                <a:extLst>
                  <a:ext uri="{0D108BD9-81ED-4DB2-BD59-A6C34878D82A}">
                    <a16:rowId xmlns="" xmlns:a16="http://schemas.microsoft.com/office/drawing/2014/main" val="10006"/>
                  </a:ext>
                </a:extLst>
              </a:tr>
              <a:tr h="819241">
                <a:tc>
                  <a:txBody>
                    <a:bodyPr/>
                    <a:lstStyle/>
                    <a:p>
                      <a:pPr marL="0" marR="0" algn="ctr">
                        <a:lnSpc>
                          <a:spcPct val="115000"/>
                        </a:lnSpc>
                        <a:spcBef>
                          <a:spcPts val="1200"/>
                        </a:spcBef>
                        <a:spcAft>
                          <a:spcPts val="0"/>
                        </a:spcAft>
                      </a:pPr>
                      <a:r>
                        <a:rPr lang="sq-AL" sz="1800" b="1" i="1" kern="1200" dirty="0">
                          <a:solidFill>
                            <a:schemeClr val="tx1"/>
                          </a:solidFill>
                          <a:latin typeface="+mn-lt"/>
                          <a:ea typeface="+mn-ea"/>
                          <a:cs typeface="+mn-cs"/>
                        </a:rPr>
                        <a:t>Shqyrtim i vendimit te AK-se?</a:t>
                      </a:r>
                      <a:endParaRPr lang="sq-AL" sz="1800" dirty="0">
                        <a:solidFill>
                          <a:schemeClr val="tx1"/>
                        </a:solidFill>
                        <a:latin typeface="+mn-lt"/>
                        <a:ea typeface="Calibri"/>
                        <a:cs typeface="Times New Roman"/>
                      </a:endParaRPr>
                    </a:p>
                  </a:txBody>
                  <a:tcPr marL="68580" marR="68580" marT="0" marB="0"/>
                </a:tc>
                <a:tc>
                  <a:txBody>
                    <a:bodyPr/>
                    <a:lstStyle/>
                    <a:p>
                      <a:r>
                        <a:rPr lang="sq-AL" noProof="0" dirty="0"/>
                        <a:t>Situatë gati e njëjte</a:t>
                      </a:r>
                    </a:p>
                  </a:txBody>
                  <a:tcPr/>
                </a:tc>
                <a:extLst>
                  <a:ext uri="{0D108BD9-81ED-4DB2-BD59-A6C34878D82A}">
                    <a16:rowId xmlns="" xmlns:a16="http://schemas.microsoft.com/office/drawing/2014/main" val="10007"/>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27088" y="1143000"/>
            <a:ext cx="7704137" cy="2308324"/>
          </a:xfrm>
          <a:prstGeom prst="rect">
            <a:avLst/>
          </a:prstGeom>
        </p:spPr>
        <p:txBody>
          <a:bodyPr wrap="square">
            <a:spAutoFit/>
          </a:bodyPr>
          <a:lstStyle/>
          <a:p>
            <a:pPr marL="381000" indent="-381000">
              <a:defRPr/>
            </a:pPr>
            <a:endParaRPr lang="en-US" sz="2400" dirty="0">
              <a:solidFill>
                <a:srgbClr val="0000FF"/>
              </a:solidFill>
              <a:latin typeface="Arial" pitchFamily="34" charset="0"/>
              <a:cs typeface="Arial" pitchFamily="34" charset="0"/>
            </a:endParaRPr>
          </a:p>
          <a:p>
            <a:pPr lvl="0"/>
            <a:endParaRPr lang="en-US" sz="2400" b="1" dirty="0"/>
          </a:p>
          <a:p>
            <a:pPr lvl="0">
              <a:buFont typeface="Arial" pitchFamily="34" charset="0"/>
              <a:buChar char="•"/>
            </a:pPr>
            <a:endParaRPr lang="en-US" sz="2400" dirty="0">
              <a:solidFill>
                <a:srgbClr val="FF0000"/>
              </a:solidFill>
            </a:endParaRPr>
          </a:p>
          <a:p>
            <a:pPr lvl="0"/>
            <a:endParaRPr lang="en-US" sz="2400" dirty="0">
              <a:solidFill>
                <a:srgbClr val="FF0000"/>
              </a:solidFill>
            </a:endParaRPr>
          </a:p>
          <a:p>
            <a:pPr lvl="0"/>
            <a:endParaRPr lang="en-US" sz="2400" dirty="0">
              <a:solidFill>
                <a:srgbClr val="FF0000"/>
              </a:solidFill>
            </a:endParaRPr>
          </a:p>
          <a:p>
            <a:pPr lvl="0"/>
            <a:endParaRPr lang="en-US" sz="2400" dirty="0">
              <a:solidFill>
                <a:srgbClr val="FF0000"/>
              </a:solidFill>
            </a:endParaRPr>
          </a:p>
        </p:txBody>
      </p:sp>
      <p:sp>
        <p:nvSpPr>
          <p:cNvPr id="3" name="Title 1"/>
          <p:cNvSpPr txBox="1">
            <a:spLocks/>
          </p:cNvSpPr>
          <p:nvPr/>
        </p:nvSpPr>
        <p:spPr>
          <a:xfrm>
            <a:off x="459581" y="219075"/>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r>
              <a:rPr lang="sq-AL" sz="3200" b="1" dirty="0">
                <a:solidFill>
                  <a:schemeClr val="accent2">
                    <a:lumMod val="50000"/>
                  </a:schemeClr>
                </a:solidFill>
              </a:rPr>
              <a:t>Ligji Nr. 0</a:t>
            </a:r>
            <a:r>
              <a:rPr lang="en-US" sz="3200" b="1" dirty="0">
                <a:solidFill>
                  <a:schemeClr val="accent2">
                    <a:lumMod val="50000"/>
                  </a:schemeClr>
                </a:solidFill>
              </a:rPr>
              <a:t>5</a:t>
            </a:r>
            <a:r>
              <a:rPr lang="sq-AL" sz="3200" b="1" dirty="0">
                <a:solidFill>
                  <a:schemeClr val="accent2">
                    <a:lumMod val="50000"/>
                  </a:schemeClr>
                </a:solidFill>
              </a:rPr>
              <a:t>/L-0</a:t>
            </a:r>
            <a:r>
              <a:rPr lang="en-US" sz="3200" b="1" dirty="0">
                <a:solidFill>
                  <a:schemeClr val="accent2">
                    <a:lumMod val="50000"/>
                  </a:schemeClr>
                </a:solidFill>
              </a:rPr>
              <a:t>68</a:t>
            </a:r>
            <a:r>
              <a:rPr lang="sq-AL" sz="3200" b="1" dirty="0">
                <a:solidFill>
                  <a:schemeClr val="accent2">
                    <a:lumMod val="50000"/>
                  </a:schemeClr>
                </a:solidFill>
              </a:rPr>
              <a:t> i vitit 201</a:t>
            </a:r>
            <a:r>
              <a:rPr lang="en-US" sz="3200" b="1" dirty="0">
                <a:solidFill>
                  <a:schemeClr val="accent2">
                    <a:lumMod val="50000"/>
                  </a:schemeClr>
                </a:solidFill>
              </a:rPr>
              <a:t>6</a:t>
            </a:r>
            <a:r>
              <a:rPr lang="sq-AL" sz="3200" b="1" dirty="0">
                <a:solidFill>
                  <a:schemeClr val="accent2">
                    <a:lumMod val="50000"/>
                  </a:schemeClr>
                </a:solidFill>
              </a:rPr>
              <a:t>, neni 34</a:t>
            </a:r>
            <a:endParaRPr lang="en-US" sz="3200" b="1" dirty="0">
              <a:solidFill>
                <a:schemeClr val="accent2">
                  <a:lumMod val="50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336831742"/>
              </p:ext>
            </p:extLst>
          </p:nvPr>
        </p:nvGraphicFramePr>
        <p:xfrm>
          <a:off x="228600" y="1371600"/>
          <a:ext cx="8686800" cy="5336120"/>
        </p:xfrm>
        <a:graphic>
          <a:graphicData uri="http://schemas.openxmlformats.org/drawingml/2006/table">
            <a:tbl>
              <a:tblPr firstRow="1" bandRow="1">
                <a:tableStyleId>{5C22544A-7EE6-4342-B048-85BDC9FD1C3A}</a:tableStyleId>
              </a:tblPr>
              <a:tblGrid>
                <a:gridCol w="3132945">
                  <a:extLst>
                    <a:ext uri="{9D8B030D-6E8A-4147-A177-3AD203B41FA5}">
                      <a16:colId xmlns="" xmlns:a16="http://schemas.microsoft.com/office/drawing/2014/main" val="20000"/>
                    </a:ext>
                  </a:extLst>
                </a:gridCol>
                <a:gridCol w="5553855">
                  <a:extLst>
                    <a:ext uri="{9D8B030D-6E8A-4147-A177-3AD203B41FA5}">
                      <a16:colId xmlns="" xmlns:a16="http://schemas.microsoft.com/office/drawing/2014/main" val="20001"/>
                    </a:ext>
                  </a:extLst>
                </a:gridCol>
              </a:tblGrid>
              <a:tr h="541593">
                <a:tc>
                  <a:txBody>
                    <a:bodyPr/>
                    <a:lstStyle/>
                    <a:p>
                      <a:r>
                        <a:rPr lang="sq-AL" noProof="0" dirty="0">
                          <a:solidFill>
                            <a:schemeClr val="tx1"/>
                          </a:solidFill>
                        </a:rPr>
                        <a:t>Situatë  e ndryshuar</a:t>
                      </a:r>
                    </a:p>
                  </a:txBody>
                  <a:tcPr/>
                </a:tc>
                <a:tc>
                  <a:txBody>
                    <a:bodyPr/>
                    <a:lstStyle/>
                    <a:p>
                      <a:pPr algn="ctr"/>
                      <a:r>
                        <a:rPr lang="sq-AL" sz="1800" b="1" kern="1200" noProof="0">
                          <a:solidFill>
                            <a:schemeClr val="lt1"/>
                          </a:solidFill>
                          <a:latin typeface="+mn-lt"/>
                          <a:ea typeface="+mn-ea"/>
                          <a:cs typeface="+mn-cs"/>
                        </a:rPr>
                        <a:t>U shtuan furnizimet dhe punët</a:t>
                      </a:r>
                      <a:endParaRPr lang="sq-AL" noProof="0"/>
                    </a:p>
                  </a:txBody>
                  <a:tcPr/>
                </a:tc>
                <a:extLst>
                  <a:ext uri="{0D108BD9-81ED-4DB2-BD59-A6C34878D82A}">
                    <a16:rowId xmlns="" xmlns:a16="http://schemas.microsoft.com/office/drawing/2014/main" val="10000"/>
                  </a:ext>
                </a:extLst>
              </a:tr>
              <a:tr h="682556">
                <a:tc>
                  <a:txBody>
                    <a:bodyPr/>
                    <a:lstStyle/>
                    <a:p>
                      <a:endParaRPr lang="sq-AL" noProof="0" dirty="0">
                        <a:solidFill>
                          <a:schemeClr val="tx1"/>
                        </a:solidFill>
                      </a:endParaRPr>
                    </a:p>
                  </a:txBody>
                  <a:tcPr/>
                </a:tc>
                <a:tc>
                  <a:txBody>
                    <a:bodyPr/>
                    <a:lstStyle/>
                    <a:p>
                      <a:pPr algn="ctr"/>
                      <a:r>
                        <a:rPr lang="sq-AL" sz="1800" b="1" kern="1200" noProof="0">
                          <a:solidFill>
                            <a:schemeClr val="dk1"/>
                          </a:solidFill>
                          <a:latin typeface="+mn-lt"/>
                          <a:ea typeface="+mn-ea"/>
                          <a:cs typeface="+mn-cs"/>
                        </a:rPr>
                        <a:t>Procedura konkurruese</a:t>
                      </a:r>
                      <a:r>
                        <a:rPr lang="sq-AL" sz="1800" b="1" kern="1200" baseline="0" noProof="0">
                          <a:solidFill>
                            <a:schemeClr val="dk1"/>
                          </a:solidFill>
                          <a:latin typeface="+mn-lt"/>
                          <a:ea typeface="+mn-ea"/>
                          <a:cs typeface="+mn-cs"/>
                        </a:rPr>
                        <a:t> me negociata</a:t>
                      </a:r>
                      <a:endParaRPr lang="sq-AL" noProof="0"/>
                    </a:p>
                  </a:txBody>
                  <a:tcPr/>
                </a:tc>
                <a:extLst>
                  <a:ext uri="{0D108BD9-81ED-4DB2-BD59-A6C34878D82A}">
                    <a16:rowId xmlns="" xmlns:a16="http://schemas.microsoft.com/office/drawing/2014/main" val="10001"/>
                  </a:ext>
                </a:extLst>
              </a:tr>
              <a:tr h="541593">
                <a:tc>
                  <a:txBody>
                    <a:bodyPr/>
                    <a:lstStyle/>
                    <a:p>
                      <a:pPr marL="0" marR="0" algn="ctr">
                        <a:lnSpc>
                          <a:spcPct val="115000"/>
                        </a:lnSpc>
                        <a:spcBef>
                          <a:spcPts val="1200"/>
                        </a:spcBef>
                        <a:spcAft>
                          <a:spcPts val="0"/>
                        </a:spcAft>
                      </a:pPr>
                      <a:r>
                        <a:rPr lang="sq-AL" sz="1800" b="1" i="1" noProof="0" dirty="0">
                          <a:solidFill>
                            <a:schemeClr val="tx1"/>
                          </a:solidFill>
                          <a:latin typeface="+mn-lt"/>
                          <a:ea typeface="Calibri"/>
                          <a:cs typeface="JEOLGJ+TimesNewRoman,Bold"/>
                        </a:rPr>
                        <a:t>Cilat lloje te kontratave?</a:t>
                      </a:r>
                      <a:endParaRPr lang="sq-AL" sz="1800" noProof="0" dirty="0">
                        <a:solidFill>
                          <a:schemeClr val="tx1"/>
                        </a:solidFill>
                        <a:latin typeface="+mn-lt"/>
                        <a:ea typeface="Calibri"/>
                        <a:cs typeface="Times New Roman"/>
                      </a:endParaRPr>
                    </a:p>
                  </a:txBody>
                  <a:tcPr marL="68580" marR="68580" marT="0" marB="0"/>
                </a:tc>
                <a:tc>
                  <a:txBody>
                    <a:bodyPr/>
                    <a:lstStyle/>
                    <a:p>
                      <a:r>
                        <a:rPr lang="sq-AL" sz="1800" kern="1200" noProof="0" dirty="0">
                          <a:solidFill>
                            <a:schemeClr val="tx1"/>
                          </a:solidFill>
                          <a:latin typeface="+mn-lt"/>
                          <a:ea typeface="+mn-ea"/>
                          <a:cs typeface="+mn-cs"/>
                        </a:rPr>
                        <a:t>Kontratat për furnizime, shërbime dhe pune</a:t>
                      </a:r>
                      <a:endParaRPr lang="sq-AL" noProof="0" dirty="0">
                        <a:solidFill>
                          <a:schemeClr val="tx1"/>
                        </a:solidFill>
                      </a:endParaRPr>
                    </a:p>
                  </a:txBody>
                  <a:tcPr/>
                </a:tc>
                <a:extLst>
                  <a:ext uri="{0D108BD9-81ED-4DB2-BD59-A6C34878D82A}">
                    <a16:rowId xmlns="" xmlns:a16="http://schemas.microsoft.com/office/drawing/2014/main" val="10002"/>
                  </a:ext>
                </a:extLst>
              </a:tr>
              <a:tr h="541593">
                <a:tc>
                  <a:txBody>
                    <a:bodyPr/>
                    <a:lstStyle/>
                    <a:p>
                      <a:pPr marL="0" marR="0" algn="ctr">
                        <a:lnSpc>
                          <a:spcPct val="115000"/>
                        </a:lnSpc>
                        <a:spcBef>
                          <a:spcPts val="1200"/>
                        </a:spcBef>
                        <a:spcAft>
                          <a:spcPts val="0"/>
                        </a:spcAft>
                      </a:pPr>
                      <a:r>
                        <a:rPr lang="sq-AL" sz="1800" b="1" i="1" noProof="0" dirty="0">
                          <a:solidFill>
                            <a:schemeClr val="tx1"/>
                          </a:solidFill>
                          <a:latin typeface="+mn-lt"/>
                          <a:ea typeface="Calibri"/>
                          <a:cs typeface="JEOLGJ+TimesNewRoman,Bold"/>
                        </a:rPr>
                        <a:t>Kur mund te përdoret?</a:t>
                      </a:r>
                      <a:endParaRPr lang="sq-AL" sz="1800" noProof="0" dirty="0">
                        <a:solidFill>
                          <a:schemeClr val="tx1"/>
                        </a:solidFill>
                        <a:latin typeface="+mn-lt"/>
                        <a:ea typeface="Calibri"/>
                        <a:cs typeface="Times New Roman"/>
                      </a:endParaRPr>
                    </a:p>
                  </a:txBody>
                  <a:tcPr marL="68580" marR="68580" marT="0" marB="0"/>
                </a:tc>
                <a:tc>
                  <a:txBody>
                    <a:bodyPr/>
                    <a:lstStyle/>
                    <a:p>
                      <a:pPr algn="l"/>
                      <a:r>
                        <a:rPr lang="sq-AL" sz="1800" kern="1200" noProof="0" dirty="0">
                          <a:solidFill>
                            <a:schemeClr val="tx1"/>
                          </a:solidFill>
                          <a:latin typeface="+mn-lt"/>
                          <a:ea typeface="+mn-ea"/>
                          <a:cs typeface="+mn-cs"/>
                        </a:rPr>
                        <a:t>Ne raste te veçanta </a:t>
                      </a:r>
                      <a:endParaRPr lang="sq-AL" noProof="0" dirty="0">
                        <a:solidFill>
                          <a:schemeClr val="tx1"/>
                        </a:solidFill>
                      </a:endParaRPr>
                    </a:p>
                  </a:txBody>
                  <a:tcPr/>
                </a:tc>
                <a:extLst>
                  <a:ext uri="{0D108BD9-81ED-4DB2-BD59-A6C34878D82A}">
                    <a16:rowId xmlns="" xmlns:a16="http://schemas.microsoft.com/office/drawing/2014/main" val="10003"/>
                  </a:ext>
                </a:extLst>
              </a:tr>
              <a:tr h="541593">
                <a:tc>
                  <a:txBody>
                    <a:bodyPr/>
                    <a:lstStyle/>
                    <a:p>
                      <a:pPr marL="0" marR="0" algn="ctr">
                        <a:lnSpc>
                          <a:spcPct val="115000"/>
                        </a:lnSpc>
                        <a:spcBef>
                          <a:spcPts val="1200"/>
                        </a:spcBef>
                        <a:spcAft>
                          <a:spcPts val="0"/>
                        </a:spcAft>
                      </a:pPr>
                      <a:r>
                        <a:rPr lang="sq-AL" sz="1800" b="1" i="1" noProof="0" dirty="0">
                          <a:solidFill>
                            <a:schemeClr val="tx1"/>
                          </a:solidFill>
                          <a:latin typeface="+mn-lt"/>
                          <a:ea typeface="Calibri"/>
                          <a:cs typeface="JEOLGJ+TimesNewRoman,Bold"/>
                        </a:rPr>
                        <a:t>Kush i miraton?</a:t>
                      </a:r>
                      <a:endParaRPr lang="sq-AL" sz="1800" noProof="0" dirty="0">
                        <a:solidFill>
                          <a:schemeClr val="tx1"/>
                        </a:solidFill>
                        <a:latin typeface="+mn-lt"/>
                        <a:ea typeface="Calibri"/>
                        <a:cs typeface="Times New Roman"/>
                      </a:endParaRPr>
                    </a:p>
                  </a:txBody>
                  <a:tcPr marL="68580" marR="68580" marT="0" marB="0"/>
                </a:tc>
                <a:tc>
                  <a:txBody>
                    <a:bodyPr/>
                    <a:lstStyle/>
                    <a:p>
                      <a:r>
                        <a:rPr lang="sq-AL" sz="1800" kern="1200" noProof="0" dirty="0">
                          <a:solidFill>
                            <a:schemeClr val="tx1"/>
                          </a:solidFill>
                          <a:latin typeface="+mn-lt"/>
                          <a:ea typeface="+mn-ea"/>
                          <a:cs typeface="+mn-cs"/>
                        </a:rPr>
                        <a:t>Nuk nevojitet aprovimi</a:t>
                      </a:r>
                      <a:endParaRPr lang="sq-AL" noProof="0" dirty="0">
                        <a:solidFill>
                          <a:schemeClr val="tx1"/>
                        </a:solidFill>
                      </a:endParaRPr>
                    </a:p>
                  </a:txBody>
                  <a:tcPr/>
                </a:tc>
                <a:extLst>
                  <a:ext uri="{0D108BD9-81ED-4DB2-BD59-A6C34878D82A}">
                    <a16:rowId xmlns="" xmlns:a16="http://schemas.microsoft.com/office/drawing/2014/main" val="10004"/>
                  </a:ext>
                </a:extLst>
              </a:tr>
              <a:tr h="934805">
                <a:tc>
                  <a:txBody>
                    <a:bodyPr/>
                    <a:lstStyle/>
                    <a:p>
                      <a:pPr marL="0" marR="0" algn="ctr">
                        <a:lnSpc>
                          <a:spcPct val="115000"/>
                        </a:lnSpc>
                        <a:spcBef>
                          <a:spcPts val="1200"/>
                        </a:spcBef>
                        <a:spcAft>
                          <a:spcPts val="0"/>
                        </a:spcAft>
                      </a:pPr>
                      <a:r>
                        <a:rPr lang="sq-AL" sz="1800" b="1" i="1" noProof="0" dirty="0">
                          <a:solidFill>
                            <a:schemeClr val="tx1"/>
                          </a:solidFill>
                          <a:latin typeface="+mn-lt"/>
                          <a:ea typeface="Calibri"/>
                          <a:cs typeface="JEOLGJ+TimesNewRoman,Bold"/>
                        </a:rPr>
                        <a:t>Numri minimal i OE?</a:t>
                      </a:r>
                      <a:endParaRPr lang="sq-AL" sz="1800" noProof="0" dirty="0">
                        <a:solidFill>
                          <a:schemeClr val="tx1"/>
                        </a:solidFill>
                        <a:latin typeface="+mn-lt"/>
                        <a:ea typeface="Calibri"/>
                        <a:cs typeface="Times New Roman"/>
                      </a:endParaRPr>
                    </a:p>
                  </a:txBody>
                  <a:tcPr marL="68580" marR="68580" marT="0" marB="0"/>
                </a:tc>
                <a:tc>
                  <a:txBody>
                    <a:bodyPr/>
                    <a:lstStyle/>
                    <a:p>
                      <a:r>
                        <a:rPr lang="sq-AL" sz="1800" b="1" kern="1200" noProof="0" dirty="0">
                          <a:solidFill>
                            <a:schemeClr val="tx1"/>
                          </a:solidFill>
                          <a:latin typeface="+mn-lt"/>
                          <a:ea typeface="+mn-ea"/>
                          <a:cs typeface="+mn-cs"/>
                        </a:rPr>
                        <a:t>3 kërkesa për pjesëmarrje</a:t>
                      </a:r>
                      <a:r>
                        <a:rPr lang="sq-AL" sz="1800" kern="1200" noProof="0" dirty="0">
                          <a:solidFill>
                            <a:schemeClr val="tx1"/>
                          </a:solidFill>
                          <a:latin typeface="+mn-lt"/>
                          <a:ea typeface="+mn-ea"/>
                          <a:cs typeface="+mn-cs"/>
                        </a:rPr>
                        <a:t> </a:t>
                      </a:r>
                    </a:p>
                    <a:p>
                      <a:r>
                        <a:rPr lang="en-US" sz="1800" b="1" kern="1200" noProof="0" dirty="0">
                          <a:solidFill>
                            <a:schemeClr val="tx1"/>
                          </a:solidFill>
                          <a:latin typeface="+mn-lt"/>
                          <a:ea typeface="+mn-ea"/>
                          <a:cs typeface="+mn-cs"/>
                        </a:rPr>
                        <a:t>1 </a:t>
                      </a:r>
                      <a:r>
                        <a:rPr lang="sq-AL" sz="1800" b="1" kern="1200" noProof="0" dirty="0">
                          <a:solidFill>
                            <a:schemeClr val="tx1"/>
                          </a:solidFill>
                          <a:latin typeface="+mn-lt"/>
                          <a:ea typeface="+mn-ea"/>
                          <a:cs typeface="+mn-cs"/>
                        </a:rPr>
                        <a:t>tenderë të përgjegjshëm </a:t>
                      </a:r>
                      <a:endParaRPr lang="sq-AL" noProof="0" dirty="0">
                        <a:solidFill>
                          <a:schemeClr val="tx1"/>
                        </a:solidFill>
                      </a:endParaRPr>
                    </a:p>
                  </a:txBody>
                  <a:tcPr/>
                </a:tc>
                <a:extLst>
                  <a:ext uri="{0D108BD9-81ED-4DB2-BD59-A6C34878D82A}">
                    <a16:rowId xmlns="" xmlns:a16="http://schemas.microsoft.com/office/drawing/2014/main" val="10005"/>
                  </a:ext>
                </a:extLst>
              </a:tr>
              <a:tr h="562138">
                <a:tc>
                  <a:txBody>
                    <a:bodyPr/>
                    <a:lstStyle/>
                    <a:p>
                      <a:pPr marL="0" marR="0" algn="ctr">
                        <a:lnSpc>
                          <a:spcPct val="115000"/>
                        </a:lnSpc>
                        <a:spcBef>
                          <a:spcPts val="1200"/>
                        </a:spcBef>
                        <a:spcAft>
                          <a:spcPts val="0"/>
                        </a:spcAft>
                      </a:pPr>
                      <a:r>
                        <a:rPr lang="sq-AL" sz="1800" b="1" i="1" noProof="0" dirty="0">
                          <a:solidFill>
                            <a:schemeClr val="tx1"/>
                          </a:solidFill>
                          <a:latin typeface="+mn-lt"/>
                          <a:ea typeface="Calibri"/>
                          <a:cs typeface="JEOLGJ+TimesNewRoman,Bold"/>
                        </a:rPr>
                        <a:t>Revokim nëse me pak se 2?</a:t>
                      </a:r>
                      <a:endParaRPr lang="sq-AL" sz="1800" noProof="0" dirty="0">
                        <a:solidFill>
                          <a:schemeClr val="tx1"/>
                        </a:solidFill>
                        <a:latin typeface="+mn-lt"/>
                        <a:ea typeface="Calibri"/>
                        <a:cs typeface="Times New Roman"/>
                      </a:endParaRPr>
                    </a:p>
                  </a:txBody>
                  <a:tcPr marL="68580" marR="68580" marT="0" marB="0"/>
                </a:tc>
                <a:tc>
                  <a:txBody>
                    <a:bodyPr/>
                    <a:lstStyle/>
                    <a:p>
                      <a:r>
                        <a:rPr lang="sq-AL" sz="1800" b="0" kern="1200" noProof="0" dirty="0">
                          <a:solidFill>
                            <a:schemeClr val="tx1"/>
                          </a:solidFill>
                          <a:latin typeface="+mn-lt"/>
                          <a:ea typeface="+mn-ea"/>
                          <a:cs typeface="+mn-cs"/>
                        </a:rPr>
                        <a:t>S’ka</a:t>
                      </a:r>
                      <a:endParaRPr lang="sq-AL" b="1" noProof="0" dirty="0">
                        <a:solidFill>
                          <a:schemeClr val="tx1"/>
                        </a:solidFill>
                      </a:endParaRPr>
                    </a:p>
                  </a:txBody>
                  <a:tcPr/>
                </a:tc>
                <a:extLst>
                  <a:ext uri="{0D108BD9-81ED-4DB2-BD59-A6C34878D82A}">
                    <a16:rowId xmlns="" xmlns:a16="http://schemas.microsoft.com/office/drawing/2014/main" val="10006"/>
                  </a:ext>
                </a:extLst>
              </a:tr>
              <a:tr h="921451">
                <a:tc>
                  <a:txBody>
                    <a:bodyPr/>
                    <a:lstStyle/>
                    <a:p>
                      <a:pPr marL="0" marR="0" algn="ctr">
                        <a:lnSpc>
                          <a:spcPct val="115000"/>
                        </a:lnSpc>
                        <a:spcBef>
                          <a:spcPts val="1200"/>
                        </a:spcBef>
                        <a:spcAft>
                          <a:spcPts val="0"/>
                        </a:spcAft>
                      </a:pPr>
                      <a:r>
                        <a:rPr lang="sq-AL" sz="1800" b="1" i="1" kern="1200" noProof="0" dirty="0">
                          <a:solidFill>
                            <a:schemeClr val="tx1"/>
                          </a:solidFill>
                          <a:latin typeface="+mn-lt"/>
                          <a:ea typeface="+mn-ea"/>
                          <a:cs typeface="+mn-cs"/>
                        </a:rPr>
                        <a:t>Shqyrtim i vendimit te AK-se?</a:t>
                      </a:r>
                      <a:endParaRPr lang="sq-AL" sz="1800" noProof="0" dirty="0">
                        <a:solidFill>
                          <a:schemeClr val="tx1"/>
                        </a:solidFill>
                        <a:latin typeface="+mn-lt"/>
                        <a:ea typeface="Calibri"/>
                        <a:cs typeface="Times New Roman"/>
                      </a:endParaRPr>
                    </a:p>
                  </a:txBody>
                  <a:tcPr marL="68580" marR="68580" marT="0" marB="0"/>
                </a:tc>
                <a:tc>
                  <a:txBody>
                    <a:bodyPr/>
                    <a:lstStyle/>
                    <a:p>
                      <a:r>
                        <a:rPr lang="sq-AL" noProof="0" dirty="0">
                          <a:solidFill>
                            <a:schemeClr val="tx1"/>
                          </a:solidFill>
                        </a:rPr>
                        <a:t>Nuk ka nevoje</a:t>
                      </a:r>
                    </a:p>
                  </a:txBody>
                  <a:tcPr/>
                </a:tc>
                <a:extLst>
                  <a:ext uri="{0D108BD9-81ED-4DB2-BD59-A6C34878D82A}">
                    <a16:rowId xmlns="" xmlns:a16="http://schemas.microsoft.com/office/drawing/2014/main" val="10007"/>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sq-AL" sz="2800" b="1" dirty="0">
                <a:solidFill>
                  <a:schemeClr val="accent2">
                    <a:lumMod val="50000"/>
                  </a:schemeClr>
                </a:solidFill>
              </a:rPr>
              <a:t>Procedura konkurruese me </a:t>
            </a:r>
            <a:r>
              <a:rPr lang="sq-AL" sz="2800" b="1" dirty="0" smtClean="0">
                <a:solidFill>
                  <a:schemeClr val="accent2">
                    <a:lumMod val="50000"/>
                  </a:schemeClr>
                </a:solidFill>
              </a:rPr>
              <a:t>negociata- sipas LPP-së </a:t>
            </a:r>
            <a:endParaRPr lang="sq-AL" sz="2800" dirty="0"/>
          </a:p>
        </p:txBody>
      </p:sp>
      <p:sp>
        <p:nvSpPr>
          <p:cNvPr id="3" name="Content Placeholder 2"/>
          <p:cNvSpPr>
            <a:spLocks noGrp="1"/>
          </p:cNvSpPr>
          <p:nvPr>
            <p:ph idx="1"/>
          </p:nvPr>
        </p:nvSpPr>
        <p:spPr>
          <a:xfrm>
            <a:off x="0" y="914400"/>
            <a:ext cx="9144000" cy="5562600"/>
          </a:xfrm>
        </p:spPr>
        <p:txBody>
          <a:bodyPr/>
          <a:lstStyle/>
          <a:p>
            <a:pPr marL="0" indent="0">
              <a:buNone/>
            </a:pPr>
            <a:r>
              <a:rPr lang="sq-AL" sz="2400" dirty="0"/>
              <a:t>Është një procedurë qe udhëhiqet në tri faza</a:t>
            </a:r>
            <a:r>
              <a:rPr lang="sq-AL" sz="2400" dirty="0" smtClean="0"/>
              <a:t>.</a:t>
            </a:r>
          </a:p>
          <a:p>
            <a:r>
              <a:rPr lang="sq-AL" sz="2400" b="1" u="sng" dirty="0" smtClean="0"/>
              <a:t>Faza </a:t>
            </a:r>
            <a:r>
              <a:rPr lang="sq-AL" sz="2400" b="1" u="sng" dirty="0"/>
              <a:t>e parë</a:t>
            </a:r>
            <a:r>
              <a:rPr lang="sq-AL" sz="2400" dirty="0"/>
              <a:t>, Faza para-kualifikuese, kryhet në të njëjtën mënyrë si për procedurën e kufizuar</a:t>
            </a:r>
            <a:r>
              <a:rPr lang="sq-AL" sz="2400" dirty="0" smtClean="0"/>
              <a:t>.</a:t>
            </a:r>
          </a:p>
          <a:p>
            <a:r>
              <a:rPr lang="sq-AL" sz="2400" b="1" u="sng" dirty="0" smtClean="0"/>
              <a:t>Faza </a:t>
            </a:r>
            <a:r>
              <a:rPr lang="sq-AL" sz="2400" b="1" u="sng" dirty="0"/>
              <a:t>e dytë</a:t>
            </a:r>
            <a:r>
              <a:rPr lang="sq-AL" sz="2400" dirty="0"/>
              <a:t>, Faza preliminare e shqyrtimit dhe vlerësimit, kryhet pjesërisht si për fazën e dytë në procedurën e kufizuar meqë nënkupton: (i) verifikimin e përputhshmërisë formale/administrative të propozimeve, dhe (</a:t>
            </a:r>
            <a:r>
              <a:rPr lang="sq-AL" sz="2400" dirty="0" err="1"/>
              <a:t>ii</a:t>
            </a:r>
            <a:r>
              <a:rPr lang="sq-AL" sz="2400" dirty="0"/>
              <a:t>) shqyrtimin preliminar dhe vlerësimin e përputhshmërisë teknike të tenderëve</a:t>
            </a:r>
            <a:r>
              <a:rPr lang="sq-AL" sz="2400" dirty="0" smtClean="0"/>
              <a:t>.</a:t>
            </a:r>
          </a:p>
          <a:p>
            <a:r>
              <a:rPr lang="sq-AL" sz="2400" dirty="0" smtClean="0"/>
              <a:t>Në </a:t>
            </a:r>
            <a:r>
              <a:rPr lang="sq-AL" sz="2400" u="sng" dirty="0"/>
              <a:t>fazën e tretë</a:t>
            </a:r>
            <a:r>
              <a:rPr lang="sq-AL" sz="2400" dirty="0"/>
              <a:t>, Faza e negociatave dhe e dhënies së kontratës, vetëm kandidatët të cilët kanë dorëzuar tenderë të pranueshme ftohen të marrin pjesë në negociata të mëtejme dhe të kenë mundësinë e njëjtë për t’i ndryshuar dhe/ose kompletuar tenderëve e tyre fillestare. </a:t>
            </a:r>
          </a:p>
        </p:txBody>
      </p:sp>
      <p:sp>
        <p:nvSpPr>
          <p:cNvPr id="4" name="Footer Placeholder 3"/>
          <p:cNvSpPr>
            <a:spLocks noGrp="1"/>
          </p:cNvSpPr>
          <p:nvPr>
            <p:ph type="ftr" sz="quarter" idx="11"/>
          </p:nvPr>
        </p:nvSpPr>
        <p:spPr>
          <a:xfrm>
            <a:off x="3124200" y="6356350"/>
            <a:ext cx="41910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3346727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05001"/>
            <a:ext cx="9144000" cy="4267200"/>
          </a:xfrm>
        </p:spPr>
        <p:txBody>
          <a:bodyPr/>
          <a:lstStyle/>
          <a:p>
            <a:pPr>
              <a:buFont typeface="Wingdings" pitchFamily="2" charset="2"/>
              <a:buChar char="q"/>
            </a:pPr>
            <a:r>
              <a:rPr lang="sq-AL" sz="2400" dirty="0"/>
              <a:t>Është </a:t>
            </a:r>
            <a:r>
              <a:rPr lang="sq-AL" sz="2400" b="1" dirty="0"/>
              <a:t>procedure </a:t>
            </a:r>
            <a:r>
              <a:rPr lang="en-US" sz="2400" b="1" dirty="0" err="1"/>
              <a:t>që</a:t>
            </a:r>
            <a:r>
              <a:rPr lang="en-US" sz="2400" b="1" dirty="0"/>
              <a:t> </a:t>
            </a:r>
            <a:r>
              <a:rPr lang="en-US" sz="2400" b="1" dirty="0" err="1"/>
              <a:t>zhvillohet</a:t>
            </a:r>
            <a:r>
              <a:rPr lang="en-US" sz="2400" b="1" dirty="0"/>
              <a:t> </a:t>
            </a:r>
            <a:r>
              <a:rPr lang="sq-AL" sz="2400" b="1" dirty="0"/>
              <a:t>me tri faza</a:t>
            </a:r>
            <a:endParaRPr lang="sq-AL" sz="2400" dirty="0"/>
          </a:p>
          <a:p>
            <a:pPr marL="693738" indent="-5207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Zgjidhen vetëm ata OE të cilët i plotësojnë kërkesat minimale, në lidhje me </a:t>
            </a:r>
            <a:r>
              <a:rPr lang="sq-AL" sz="2400" b="1" dirty="0">
                <a:latin typeface="Cambria" panose="02040503050406030204" pitchFamily="18" charset="0"/>
                <a:ea typeface="Cambria" panose="02040503050406030204" pitchFamily="18" charset="0"/>
              </a:rPr>
              <a:t>aftësinë profesionale apo teknike, përvojës dhe ekspertizës dhe kapaciteteve financiare për të kryer një projekt,</a:t>
            </a:r>
            <a:r>
              <a:rPr lang="sq-AL" sz="2400" dirty="0">
                <a:latin typeface="Cambria" panose="02040503050406030204" pitchFamily="18" charset="0"/>
                <a:ea typeface="Cambria" panose="02040503050406030204" pitchFamily="18" charset="0"/>
              </a:rPr>
              <a:t> </a:t>
            </a:r>
          </a:p>
          <a:p>
            <a:pPr marL="693738" indent="-520700" algn="just">
              <a:buFont typeface="Wingdings" panose="05000000000000000000" pitchFamily="2" charset="2"/>
              <a:buChar char="§"/>
            </a:pPr>
            <a:r>
              <a:rPr lang="en-US" sz="2400" dirty="0">
                <a:latin typeface="Cambria" panose="02040503050406030204" pitchFamily="18" charset="0"/>
                <a:ea typeface="Cambria" panose="02040503050406030204" pitchFamily="18" charset="0"/>
              </a:rPr>
              <a:t>Ata, </a:t>
            </a:r>
            <a:r>
              <a:rPr lang="sq-AL" sz="2400" dirty="0">
                <a:latin typeface="Cambria" panose="02040503050406030204" pitchFamily="18" charset="0"/>
                <a:ea typeface="Cambria" panose="02040503050406030204" pitchFamily="18" charset="0"/>
              </a:rPr>
              <a:t>ftohen te dorëzojnë një tender fillestar e me pas ky propozim negociohet deri ne finalizimin e dosjes se tenderit</a:t>
            </a:r>
            <a:endParaRPr lang="en-US" sz="2400" dirty="0">
              <a:latin typeface="Cambria" panose="02040503050406030204" pitchFamily="18" charset="0"/>
              <a:ea typeface="Cambria" panose="02040503050406030204" pitchFamily="18" charset="0"/>
            </a:endParaRPr>
          </a:p>
          <a:p>
            <a:pPr marL="693738" indent="-520700" algn="just">
              <a:buFont typeface="Wingdings" panose="05000000000000000000" pitchFamily="2" charset="2"/>
              <a:buChar char="§"/>
            </a:pPr>
            <a:r>
              <a:rPr lang="sq-AL" sz="2400" b="1" dirty="0">
                <a:latin typeface="Cambria" panose="02040503050406030204" pitchFamily="18" charset="0"/>
                <a:ea typeface="Cambria" panose="02040503050406030204" pitchFamily="18" charset="0"/>
              </a:rPr>
              <a:t>Dosja e finalizuar si rezultat i negociatave u dërgohet te gjithë operatoreve te selektuar (pjese e listës se ngushte</a:t>
            </a:r>
            <a:r>
              <a:rPr lang="en-US" sz="2400" b="1" dirty="0">
                <a:latin typeface="Cambria" panose="02040503050406030204" pitchFamily="18" charset="0"/>
                <a:ea typeface="Cambria" panose="02040503050406030204" pitchFamily="18" charset="0"/>
              </a:rPr>
              <a:t> 3-6</a:t>
            </a:r>
            <a:r>
              <a:rPr lang="sq-AL" sz="2400" b="1" dirty="0">
                <a:latin typeface="Cambria" panose="02040503050406030204" pitchFamily="18" charset="0"/>
                <a:ea typeface="Cambria" panose="02040503050406030204" pitchFamily="18" charset="0"/>
              </a:rPr>
              <a:t>) dhe me pas kthehet ne oferta nga po ata kandidat.</a:t>
            </a:r>
            <a:endParaRPr lang="sq-AL" sz="2400" dirty="0">
              <a:latin typeface="Cambria" panose="02040503050406030204" pitchFamily="18" charset="0"/>
              <a:ea typeface="Cambria" panose="02040503050406030204" pitchFamily="18" charset="0"/>
            </a:endParaRPr>
          </a:p>
          <a:p>
            <a:pPr>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p:txBody>
      </p:sp>
      <p:sp>
        <p:nvSpPr>
          <p:cNvPr id="4" name="Title 1"/>
          <p:cNvSpPr txBox="1">
            <a:spLocks/>
          </p:cNvSpPr>
          <p:nvPr/>
        </p:nvSpPr>
        <p:spPr>
          <a:xfrm>
            <a:off x="462756" y="476672"/>
            <a:ext cx="8071644" cy="1199727"/>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a:solidFill>
                  <a:schemeClr val="accent2">
                    <a:lumMod val="50000"/>
                  </a:schemeClr>
                </a:solidFill>
              </a:rPr>
              <a:t>P</a:t>
            </a:r>
            <a:r>
              <a:rPr lang="sq-AL" sz="3200" b="1" dirty="0" err="1">
                <a:solidFill>
                  <a:schemeClr val="accent2">
                    <a:lumMod val="50000"/>
                  </a:schemeClr>
                </a:solidFill>
              </a:rPr>
              <a:t>rocedura</a:t>
            </a:r>
            <a:r>
              <a:rPr lang="sq-AL" sz="3200" b="1" dirty="0">
                <a:solidFill>
                  <a:schemeClr val="accent2">
                    <a:lumMod val="50000"/>
                  </a:schemeClr>
                </a:solidFill>
              </a:rPr>
              <a:t> konkurruese me negociata</a:t>
            </a:r>
            <a:r>
              <a:rPr lang="en-US" sz="3200" b="1" dirty="0">
                <a:solidFill>
                  <a:schemeClr val="accent2">
                    <a:lumMod val="50000"/>
                  </a:schemeClr>
                </a:solidFill>
              </a:rPr>
              <a:t> </a:t>
            </a:r>
          </a:p>
          <a:p>
            <a:pPr algn="ctr"/>
            <a:r>
              <a:rPr lang="en-US" sz="3200" b="1" dirty="0" err="1">
                <a:solidFill>
                  <a:schemeClr val="accent2">
                    <a:lumMod val="50000"/>
                  </a:schemeClr>
                </a:solidFill>
              </a:rPr>
              <a:t>dhe</a:t>
            </a:r>
            <a:r>
              <a:rPr lang="en-US" sz="3200" b="1" dirty="0">
                <a:solidFill>
                  <a:schemeClr val="accent2">
                    <a:lumMod val="50000"/>
                  </a:schemeClr>
                </a:solidFill>
              </a:rPr>
              <a:t> </a:t>
            </a:r>
            <a:r>
              <a:rPr lang="en-US" sz="3200" b="1" dirty="0" err="1">
                <a:solidFill>
                  <a:schemeClr val="accent2">
                    <a:lumMod val="50000"/>
                  </a:schemeClr>
                </a:solidFill>
              </a:rPr>
              <a:t>fazat</a:t>
            </a:r>
            <a:r>
              <a:rPr lang="en-US" sz="3200" b="1" dirty="0">
                <a:solidFill>
                  <a:schemeClr val="accent2">
                    <a:lumMod val="50000"/>
                  </a:schemeClr>
                </a:solidFill>
              </a:rPr>
              <a:t> e </a:t>
            </a:r>
            <a:r>
              <a:rPr lang="en-US" sz="3200" b="1" dirty="0" err="1">
                <a:solidFill>
                  <a:schemeClr val="accent2">
                    <a:lumMod val="50000"/>
                  </a:schemeClr>
                </a:solidFill>
              </a:rPr>
              <a:t>zhvillimit</a:t>
            </a:r>
            <a:r>
              <a:rPr lang="en-US" sz="3200" b="1" dirty="0">
                <a:solidFill>
                  <a:schemeClr val="accent2">
                    <a:lumMod val="50000"/>
                  </a:schemeClr>
                </a:solidFill>
              </a:rPr>
              <a:t> </a:t>
            </a:r>
          </a:p>
        </p:txBody>
      </p:sp>
      <p:sp>
        <p:nvSpPr>
          <p:cNvPr id="2" name="Footer Placeholder 1"/>
          <p:cNvSpPr>
            <a:spLocks noGrp="1"/>
          </p:cNvSpPr>
          <p:nvPr>
            <p:ph type="ftr" sz="quarter" idx="11"/>
          </p:nvPr>
        </p:nvSpPr>
        <p:spPr>
          <a:xfrm>
            <a:off x="3124200" y="6356350"/>
            <a:ext cx="39624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3698965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1"/>
            <a:ext cx="9144000" cy="4876800"/>
          </a:xfrm>
        </p:spPr>
        <p:txBody>
          <a:bodyPr/>
          <a:lstStyle/>
          <a:p>
            <a:pPr algn="just">
              <a:buFont typeface="Wingdings" panose="05000000000000000000" pitchFamily="2" charset="2"/>
              <a:buChar char="§"/>
            </a:pPr>
            <a:r>
              <a:rPr lang="sq-AL" sz="2000" dirty="0">
                <a:latin typeface="Cambria" panose="02040503050406030204" pitchFamily="18" charset="0"/>
                <a:ea typeface="Cambria" panose="02040503050406030204" pitchFamily="18" charset="0"/>
              </a:rPr>
              <a:t>Operatorët ekonomik që marrin pjesë në një Procedurë konkurruese me negociata quhen “kandidatë.” </a:t>
            </a:r>
            <a:endParaRPr lang="sq-AL" sz="2000" dirty="0" smtClean="0">
              <a:latin typeface="Cambria" panose="02040503050406030204" pitchFamily="18" charset="0"/>
              <a:ea typeface="Cambria" panose="02040503050406030204" pitchFamily="18" charset="0"/>
            </a:endParaRPr>
          </a:p>
          <a:p>
            <a:pPr algn="just">
              <a:buFont typeface="Wingdings" panose="05000000000000000000" pitchFamily="2" charset="2"/>
              <a:buChar char="§"/>
            </a:pPr>
            <a:r>
              <a:rPr lang="sq-AL" sz="2000" dirty="0">
                <a:latin typeface="Cambria" panose="02040503050406030204" pitchFamily="18" charset="0"/>
                <a:ea typeface="Cambria" panose="02040503050406030204" pitchFamily="18" charset="0"/>
              </a:rPr>
              <a:t>Kurdo që Autoriteti Kontraktues përdor këtë procedurë, ai paraprakisht duhet të bëjë një deklaratë të shkruar formale me shpjegime të qarta rreth përdorimit të kësaj procedure dhe kjo deklaratë do të përfshihet në dosjen e tenderit. </a:t>
            </a:r>
            <a:endParaRPr lang="sq-AL" sz="2000" dirty="0" smtClean="0">
              <a:latin typeface="Cambria" panose="02040503050406030204" pitchFamily="18" charset="0"/>
              <a:ea typeface="Cambria" panose="02040503050406030204" pitchFamily="18" charset="0"/>
            </a:endParaRPr>
          </a:p>
          <a:p>
            <a:pPr algn="just">
              <a:buFont typeface="Wingdings" panose="05000000000000000000" pitchFamily="2" charset="2"/>
              <a:buChar char="§"/>
            </a:pPr>
            <a:r>
              <a:rPr lang="sq-AL" sz="2000" dirty="0">
                <a:latin typeface="Cambria" panose="02040503050406030204" pitchFamily="18" charset="0"/>
                <a:ea typeface="Cambria" panose="02040503050406030204" pitchFamily="18" charset="0"/>
              </a:rPr>
              <a:t>Procedura konkurruese me Negociata mund të përdoret vetëm nëse justifikohet me faktorë të </a:t>
            </a:r>
            <a:r>
              <a:rPr lang="sq-AL" sz="2000" dirty="0" err="1">
                <a:latin typeface="Cambria" panose="02040503050406030204" pitchFamily="18" charset="0"/>
                <a:ea typeface="Cambria" panose="02040503050406030204" pitchFamily="18" charset="0"/>
              </a:rPr>
              <a:t>verifikueshëm</a:t>
            </a:r>
            <a:r>
              <a:rPr lang="sq-AL" sz="2000" dirty="0">
                <a:latin typeface="Cambria" panose="02040503050406030204" pitchFamily="18" charset="0"/>
                <a:ea typeface="Cambria" panose="02040503050406030204" pitchFamily="18" charset="0"/>
              </a:rPr>
              <a:t> në mënyrë objektive dhe pa ndonjë qëllim diskriminues. </a:t>
            </a:r>
            <a:endParaRPr lang="sq-AL" sz="2000" dirty="0" smtClean="0">
              <a:latin typeface="Cambria" panose="02040503050406030204" pitchFamily="18" charset="0"/>
              <a:ea typeface="Cambria" panose="02040503050406030204" pitchFamily="18" charset="0"/>
            </a:endParaRPr>
          </a:p>
          <a:p>
            <a:pPr algn="just">
              <a:buFont typeface="Wingdings" panose="05000000000000000000" pitchFamily="2" charset="2"/>
              <a:buChar char="§"/>
            </a:pPr>
            <a:r>
              <a:rPr lang="sq-AL" sz="2000" dirty="0"/>
              <a:t>Përdorimi i procedurës konkurruese me negociata nuk e përjashton kërkesën për Autoritetin Kontraktues që t’i përcaktojë kërkesat e veta me sa më shumë hollësi të jetë e mundur, lidhur me standardet teknike në fuqi, dhe që gjithashtu t’i zbatojë rregullat mbi transparencën, konkurrencën dhe mos-diskriminimin. </a:t>
            </a:r>
            <a:endParaRPr lang="sq-AL" sz="2000" dirty="0" smtClean="0">
              <a:latin typeface="Cambria" panose="02040503050406030204" pitchFamily="18" charset="0"/>
              <a:ea typeface="Cambria" panose="02040503050406030204" pitchFamily="18" charset="0"/>
            </a:endParaRPr>
          </a:p>
        </p:txBody>
      </p:sp>
      <p:sp>
        <p:nvSpPr>
          <p:cNvPr id="4" name="Title 1"/>
          <p:cNvSpPr txBox="1">
            <a:spLocks/>
          </p:cNvSpPr>
          <p:nvPr/>
        </p:nvSpPr>
        <p:spPr>
          <a:xfrm>
            <a:off x="0" y="0"/>
            <a:ext cx="9144000" cy="14478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2800" b="1" dirty="0">
                <a:solidFill>
                  <a:srgbClr val="002060"/>
                </a:solidFill>
                <a:latin typeface="Cambria" panose="02040503050406030204" pitchFamily="18" charset="0"/>
                <a:ea typeface="Cambria" panose="02040503050406030204" pitchFamily="18" charset="0"/>
              </a:rPr>
              <a:t>Kur </a:t>
            </a:r>
            <a:r>
              <a:rPr lang="en-US" sz="2800" b="1" dirty="0" err="1">
                <a:solidFill>
                  <a:srgbClr val="002060"/>
                </a:solidFill>
                <a:latin typeface="Cambria" panose="02040503050406030204" pitchFamily="18" charset="0"/>
                <a:ea typeface="Cambria" panose="02040503050406030204" pitchFamily="18" charset="0"/>
              </a:rPr>
              <a:t>përdoret</a:t>
            </a:r>
            <a:r>
              <a:rPr lang="en-US" sz="2800" b="1" dirty="0">
                <a:solidFill>
                  <a:srgbClr val="002060"/>
                </a:solidFill>
                <a:latin typeface="Cambria" panose="02040503050406030204" pitchFamily="18" charset="0"/>
                <a:ea typeface="Cambria" panose="02040503050406030204" pitchFamily="18" charset="0"/>
              </a:rPr>
              <a:t> </a:t>
            </a:r>
            <a:r>
              <a:rPr lang="sq-AL" sz="2800" b="1" dirty="0">
                <a:solidFill>
                  <a:srgbClr val="002060"/>
                </a:solidFill>
                <a:latin typeface="Cambria" panose="02040503050406030204" pitchFamily="18" charset="0"/>
                <a:ea typeface="Cambria" panose="02040503050406030204" pitchFamily="18" charset="0"/>
              </a:rPr>
              <a:t>procedura konkurruese me negociata</a:t>
            </a:r>
            <a:r>
              <a:rPr lang="en-US" sz="2800" b="1" dirty="0">
                <a:solidFill>
                  <a:srgbClr val="002060"/>
                </a:solidFill>
                <a:latin typeface="Cambria" panose="02040503050406030204" pitchFamily="18" charset="0"/>
                <a:ea typeface="Cambria" panose="02040503050406030204" pitchFamily="18" charset="0"/>
              </a:rPr>
              <a:t>?</a:t>
            </a:r>
          </a:p>
        </p:txBody>
      </p:sp>
      <p:sp>
        <p:nvSpPr>
          <p:cNvPr id="2" name="Footer Placeholder 1"/>
          <p:cNvSpPr>
            <a:spLocks noGrp="1"/>
          </p:cNvSpPr>
          <p:nvPr>
            <p:ph type="ftr" sz="quarter" idx="11"/>
          </p:nvPr>
        </p:nvSpPr>
        <p:spPr>
          <a:xfrm>
            <a:off x="2133600" y="6356350"/>
            <a:ext cx="38862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3698965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sq-AL" sz="2800" b="1" dirty="0" smtClean="0">
                <a:solidFill>
                  <a:srgbClr val="002060"/>
                </a:solidFill>
                <a:latin typeface="Cambria" panose="02040503050406030204" pitchFamily="18" charset="0"/>
                <a:ea typeface="Cambria" panose="02040503050406030204" pitchFamily="18" charset="0"/>
              </a:rPr>
              <a:t>P</a:t>
            </a:r>
            <a:r>
              <a:rPr lang="en-US" sz="2800" b="1" dirty="0" err="1" smtClean="0">
                <a:solidFill>
                  <a:srgbClr val="002060"/>
                </a:solidFill>
                <a:latin typeface="Cambria" panose="02040503050406030204" pitchFamily="18" charset="0"/>
                <a:ea typeface="Cambria" panose="02040503050406030204" pitchFamily="18" charset="0"/>
              </a:rPr>
              <a:t>ërdor</a:t>
            </a:r>
            <a:r>
              <a:rPr lang="sq-AL" sz="2800" b="1" dirty="0" smtClean="0">
                <a:solidFill>
                  <a:srgbClr val="002060"/>
                </a:solidFill>
                <a:latin typeface="Cambria" panose="02040503050406030204" pitchFamily="18" charset="0"/>
                <a:ea typeface="Cambria" panose="02040503050406030204" pitchFamily="18" charset="0"/>
              </a:rPr>
              <a:t>imi i procedura </a:t>
            </a:r>
            <a:r>
              <a:rPr lang="sq-AL" sz="2800" b="1" dirty="0">
                <a:solidFill>
                  <a:srgbClr val="002060"/>
                </a:solidFill>
                <a:latin typeface="Cambria" panose="02040503050406030204" pitchFamily="18" charset="0"/>
                <a:ea typeface="Cambria" panose="02040503050406030204" pitchFamily="18" charset="0"/>
              </a:rPr>
              <a:t>konkurruese me negociata</a:t>
            </a:r>
            <a:endParaRPr lang="sq-AL" sz="2800" dirty="0">
              <a:solidFill>
                <a:srgbClr val="002060"/>
              </a:solidFill>
            </a:endParaRPr>
          </a:p>
        </p:txBody>
      </p:sp>
      <p:sp>
        <p:nvSpPr>
          <p:cNvPr id="3" name="Content Placeholder 2"/>
          <p:cNvSpPr>
            <a:spLocks noGrp="1"/>
          </p:cNvSpPr>
          <p:nvPr>
            <p:ph idx="1"/>
          </p:nvPr>
        </p:nvSpPr>
        <p:spPr>
          <a:xfrm>
            <a:off x="0" y="1600200"/>
            <a:ext cx="9144000" cy="4876800"/>
          </a:xfrm>
        </p:spPr>
        <p:txBody>
          <a:bodyPr/>
          <a:lstStyle/>
          <a:p>
            <a:pPr marL="0" indent="0" algn="just">
              <a:buNone/>
            </a:pPr>
            <a:r>
              <a:rPr lang="sq-AL" sz="2400" dirty="0">
                <a:latin typeface="Cambria" panose="02040503050406030204" pitchFamily="18" charset="0"/>
                <a:ea typeface="Cambria" panose="02040503050406030204" pitchFamily="18" charset="0"/>
              </a:rPr>
              <a:t>Përdorimi i kësaj procedure rekomandohet në situata të ndryshme, ku</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pPr marL="579437" lvl="0" algn="just">
              <a:buFont typeface="Wingdings" panose="05000000000000000000" pitchFamily="2" charset="2"/>
              <a:buChar char="§"/>
            </a:pPr>
            <a:r>
              <a:rPr lang="en-US" sz="2400" dirty="0">
                <a:latin typeface="Cambria" panose="02040503050406030204" pitchFamily="18" charset="0"/>
                <a:ea typeface="Cambria" panose="02040503050406030204" pitchFamily="18" charset="0"/>
              </a:rPr>
              <a:t>M</a:t>
            </a:r>
            <a:r>
              <a:rPr lang="sq-AL" sz="2400" dirty="0">
                <a:latin typeface="Cambria" panose="02040503050406030204" pitchFamily="18" charset="0"/>
                <a:ea typeface="Cambria" panose="02040503050406030204" pitchFamily="18" charset="0"/>
              </a:rPr>
              <a:t>und te përdoret vetëm ne rast se procedurat e hapura ose të kufizuara nuk mund te shpine në rezultate të kënaqshme të prokurimit</a:t>
            </a:r>
            <a:r>
              <a:rPr lang="en-US" sz="2400" b="1"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pPr marL="693737" indent="-457200" algn="just">
              <a:buFont typeface="Wingdings" panose="05000000000000000000" pitchFamily="2" charset="2"/>
              <a:buChar char="§"/>
            </a:pPr>
            <a:r>
              <a:rPr lang="en-US" sz="2400" dirty="0">
                <a:latin typeface="Cambria" panose="02040503050406030204" pitchFamily="18" charset="0"/>
                <a:ea typeface="Cambria" panose="02040503050406030204" pitchFamily="18" charset="0"/>
              </a:rPr>
              <a:t>S</a:t>
            </a:r>
            <a:r>
              <a:rPr lang="sq-AL" sz="2400" dirty="0">
                <a:latin typeface="Cambria" panose="02040503050406030204" pitchFamily="18" charset="0"/>
                <a:ea typeface="Cambria" panose="02040503050406030204" pitchFamily="18" charset="0"/>
              </a:rPr>
              <a:t>i në rastin e blerjeve komplekse të tilla si produkte të sofistikuara, shërbime intelektuale (për shembull disa shërbime të </a:t>
            </a:r>
            <a:r>
              <a:rPr lang="sq-AL" sz="2400" dirty="0" err="1">
                <a:latin typeface="Cambria" panose="02040503050406030204" pitchFamily="18" charset="0"/>
                <a:ea typeface="Cambria" panose="02040503050406030204" pitchFamily="18" charset="0"/>
              </a:rPr>
              <a:t>konsulencës</a:t>
            </a:r>
            <a:r>
              <a:rPr lang="sq-AL" sz="2400" dirty="0">
                <a:latin typeface="Cambria" panose="02040503050406030204" pitchFamily="18" charset="0"/>
                <a:ea typeface="Cambria" panose="02040503050406030204" pitchFamily="18" charset="0"/>
              </a:rPr>
              <a:t>, shërbimet arkitektonike ose shërbimet </a:t>
            </a:r>
            <a:r>
              <a:rPr lang="sq-AL" sz="2400" dirty="0" err="1">
                <a:latin typeface="Cambria" panose="02040503050406030204" pitchFamily="18" charset="0"/>
                <a:ea typeface="Cambria" panose="02040503050406030204" pitchFamily="18" charset="0"/>
              </a:rPr>
              <a:t>inxhinierike</a:t>
            </a:r>
            <a:r>
              <a:rPr lang="sq-AL" sz="2400" dirty="0">
                <a:latin typeface="Cambria" panose="02040503050406030204" pitchFamily="18" charset="0"/>
                <a:ea typeface="Cambria" panose="02040503050406030204" pitchFamily="18" charset="0"/>
              </a:rPr>
              <a:t>), dhe të komunikimit të te teknologjisë</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pPr marL="741363" indent="-457200" algn="just">
              <a:buFont typeface="Wingdings" panose="05000000000000000000" pitchFamily="2" charset="2"/>
              <a:buChar char="§"/>
            </a:pPr>
            <a:r>
              <a:rPr lang="en-US" sz="2400" dirty="0">
                <a:latin typeface="Cambria" panose="02040503050406030204" pitchFamily="18" charset="0"/>
                <a:ea typeface="Cambria" panose="02040503050406030204" pitchFamily="18" charset="0"/>
              </a:rPr>
              <a:t>P</a:t>
            </a:r>
            <a:r>
              <a:rPr lang="sq-AL" sz="2400" dirty="0">
                <a:latin typeface="Cambria" panose="02040503050406030204" pitchFamily="18" charset="0"/>
                <a:ea typeface="Cambria" panose="02040503050406030204" pitchFamily="18" charset="0"/>
              </a:rPr>
              <a:t>unët e ndërtesave jo standarde ose që përfshijnë dizajn apo zgjidhje të reja</a:t>
            </a:r>
            <a:endParaRPr lang="en-GB" sz="2400" dirty="0">
              <a:latin typeface="Cambria" panose="02040503050406030204" pitchFamily="18" charset="0"/>
              <a:ea typeface="Cambria" panose="02040503050406030204" pitchFamily="18" charset="0"/>
            </a:endParaRPr>
          </a:p>
          <a:p>
            <a:endParaRPr lang="sq-AL" sz="2400" dirty="0"/>
          </a:p>
        </p:txBody>
      </p:sp>
      <p:sp>
        <p:nvSpPr>
          <p:cNvPr id="4" name="Footer Placeholder 3"/>
          <p:cNvSpPr>
            <a:spLocks noGrp="1"/>
          </p:cNvSpPr>
          <p:nvPr>
            <p:ph type="ftr" sz="quarter" idx="11"/>
          </p:nvPr>
        </p:nvSpPr>
        <p:spPr>
          <a:xfrm>
            <a:off x="1905000" y="6356350"/>
            <a:ext cx="41148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1885535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00598"/>
            <a:ext cx="9144000" cy="4695402"/>
          </a:xfrm>
        </p:spPr>
        <p:txBody>
          <a:bodyPr/>
          <a:lstStyle/>
          <a:p>
            <a:pPr>
              <a:buFont typeface="Wingdings" pitchFamily="2" charset="2"/>
              <a:buChar char="q"/>
            </a:pPr>
            <a:r>
              <a:rPr lang="en-US" sz="2200" i="1" u="sng" dirty="0"/>
              <a:t> </a:t>
            </a:r>
            <a:r>
              <a:rPr lang="sq-AL" sz="2400" b="1" i="1" u="sng" dirty="0" err="1">
                <a:solidFill>
                  <a:srgbClr val="FF0000"/>
                </a:solidFill>
                <a:latin typeface="Cambria" panose="02040503050406030204" pitchFamily="18" charset="0"/>
                <a:ea typeface="Cambria" panose="02040503050406030204" pitchFamily="18" charset="0"/>
              </a:rPr>
              <a:t>Pergjejgesia</a:t>
            </a:r>
            <a:r>
              <a:rPr lang="sq-AL" sz="2400" b="1" i="1" u="sng" dirty="0">
                <a:solidFill>
                  <a:srgbClr val="FF0000"/>
                </a:solidFill>
                <a:latin typeface="Cambria" panose="02040503050406030204" pitchFamily="18" charset="0"/>
                <a:ea typeface="Cambria" panose="02040503050406030204" pitchFamily="18" charset="0"/>
              </a:rPr>
              <a:t> </a:t>
            </a:r>
            <a:endParaRPr lang="sq-AL" sz="2400" b="1" dirty="0">
              <a:solidFill>
                <a:srgbClr val="FF0000"/>
              </a:solidFill>
              <a:latin typeface="Cambria" panose="02040503050406030204" pitchFamily="18" charset="0"/>
              <a:ea typeface="Cambria" panose="02040503050406030204" pitchFamily="18" charset="0"/>
            </a:endParaRPr>
          </a:p>
          <a:p>
            <a:pPr marL="457200" lvl="0" indent="-284163" algn="just">
              <a:buFont typeface="Wingdings" pitchFamily="2" charset="2"/>
              <a:buChar char="ü"/>
            </a:pPr>
            <a:r>
              <a:rPr lang="sq-AL" sz="2400" dirty="0">
                <a:latin typeface="Cambria" panose="02040503050406030204" pitchFamily="18" charset="0"/>
                <a:ea typeface="Cambria" panose="02040503050406030204" pitchFamily="18" charset="0"/>
              </a:rPr>
              <a:t>Deklarata duhet te përmbajë te dhëna te cilat e justifikojnë me fakte te </a:t>
            </a:r>
            <a:r>
              <a:rPr lang="sq-AL" sz="2400" dirty="0" err="1">
                <a:latin typeface="Cambria" panose="02040503050406030204" pitchFamily="18" charset="0"/>
                <a:ea typeface="Cambria" panose="02040503050406030204" pitchFamily="18" charset="0"/>
              </a:rPr>
              <a:t>verifikueshme</a:t>
            </a:r>
            <a:r>
              <a:rPr lang="sq-AL" sz="2400" dirty="0">
                <a:latin typeface="Cambria" panose="02040503050406030204" pitchFamily="18" charset="0"/>
                <a:ea typeface="Cambria" panose="02040503050406030204" pitchFamily="18" charset="0"/>
              </a:rPr>
              <a:t> dhe tejet objektiv përdorimin e kësaj procedure</a:t>
            </a:r>
            <a:endParaRPr lang="en-US" sz="2400" dirty="0">
              <a:latin typeface="Cambria" panose="02040503050406030204" pitchFamily="18" charset="0"/>
              <a:ea typeface="Cambria" panose="02040503050406030204" pitchFamily="18" charset="0"/>
            </a:endParaRPr>
          </a:p>
          <a:p>
            <a:pPr marL="457200" indent="-284163" algn="just">
              <a:buFont typeface="Wingdings" pitchFamily="2" charset="2"/>
              <a:buChar char="ü"/>
            </a:pPr>
            <a:r>
              <a:rPr lang="en-US" sz="2400" dirty="0">
                <a:latin typeface="Cambria" panose="02040503050406030204" pitchFamily="18" charset="0"/>
                <a:ea typeface="Cambria" panose="02040503050406030204" pitchFamily="18" charset="0"/>
              </a:rPr>
              <a:t>A</a:t>
            </a:r>
            <a:r>
              <a:rPr lang="sq-AL" sz="2400" dirty="0" err="1">
                <a:latin typeface="Cambria" panose="02040503050406030204" pitchFamily="18" charset="0"/>
                <a:ea typeface="Cambria" panose="02040503050406030204" pitchFamily="18" charset="0"/>
              </a:rPr>
              <a:t>snjë</a:t>
            </a:r>
            <a:r>
              <a:rPr lang="sq-AL" sz="2400" dirty="0">
                <a:latin typeface="Cambria" panose="02040503050406030204" pitchFamily="18" charset="0"/>
                <a:ea typeface="Cambria" panose="02040503050406030204" pitchFamily="18" charset="0"/>
              </a:rPr>
              <a:t> q</a:t>
            </a:r>
            <a:r>
              <a:rPr lang="en-US" sz="2400" dirty="0">
                <a:latin typeface="Cambria" panose="02040503050406030204" pitchFamily="18" charset="0"/>
                <a:ea typeface="Cambria" panose="02040503050406030204" pitchFamily="18" charset="0"/>
              </a:rPr>
              <a:t>ë</a:t>
            </a:r>
            <a:r>
              <a:rPr lang="sq-AL" sz="2400" dirty="0" err="1">
                <a:latin typeface="Cambria" panose="02040503050406030204" pitchFamily="18" charset="0"/>
                <a:ea typeface="Cambria" panose="02040503050406030204" pitchFamily="18" charset="0"/>
              </a:rPr>
              <a:t>llim</a:t>
            </a:r>
            <a:r>
              <a:rPr lang="sq-AL" sz="2400" dirty="0">
                <a:latin typeface="Cambria" panose="02040503050406030204" pitchFamily="18" charset="0"/>
                <a:ea typeface="Cambria" panose="02040503050406030204" pitchFamily="18" charset="0"/>
              </a:rPr>
              <a:t> diskriminimi dhe se te gjitha veprimet qe do te ndërmerren</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do te jene ;</a:t>
            </a:r>
            <a:endParaRPr lang="en-US" sz="2400" dirty="0">
              <a:latin typeface="Cambria" panose="02040503050406030204" pitchFamily="18" charset="0"/>
              <a:ea typeface="Cambria" panose="02040503050406030204" pitchFamily="18" charset="0"/>
            </a:endParaRPr>
          </a:p>
          <a:p>
            <a:pPr marL="690563" lvl="0" algn="just"/>
            <a:r>
              <a:rPr lang="en-US" sz="2400" dirty="0">
                <a:latin typeface="Cambria" panose="02040503050406030204" pitchFamily="18" charset="0"/>
                <a:ea typeface="Cambria" panose="02040503050406030204" pitchFamily="18" charset="0"/>
              </a:rPr>
              <a:t>T</a:t>
            </a:r>
            <a:r>
              <a:rPr lang="sq-AL" sz="2400" dirty="0">
                <a:latin typeface="Cambria" panose="02040503050406030204" pitchFamily="18" charset="0"/>
                <a:ea typeface="Cambria" panose="02040503050406030204" pitchFamily="18" charset="0"/>
              </a:rPr>
              <a:t>ë shprehura ose kryhen në mënyrë neutrale nga Autoriteti Kontraktues; </a:t>
            </a:r>
            <a:endParaRPr lang="en-US" sz="2400" dirty="0">
              <a:latin typeface="Cambria" panose="02040503050406030204" pitchFamily="18" charset="0"/>
              <a:ea typeface="Cambria" panose="02040503050406030204" pitchFamily="18" charset="0"/>
            </a:endParaRPr>
          </a:p>
          <a:p>
            <a:pPr marL="690563" lvl="0" algn="just"/>
            <a:r>
              <a:rPr lang="en-US" sz="2400" dirty="0">
                <a:latin typeface="Cambria" panose="02040503050406030204" pitchFamily="18" charset="0"/>
                <a:ea typeface="Cambria" panose="02040503050406030204" pitchFamily="18" charset="0"/>
              </a:rPr>
              <a:t>N</a:t>
            </a:r>
            <a:r>
              <a:rPr lang="sq-AL" sz="2400" dirty="0" err="1">
                <a:latin typeface="Cambria" panose="02040503050406030204" pitchFamily="18" charset="0"/>
                <a:ea typeface="Cambria" panose="02040503050406030204" pitchFamily="18" charset="0"/>
              </a:rPr>
              <a:t>uk</a:t>
            </a:r>
            <a:r>
              <a:rPr lang="sq-AL" sz="2400" dirty="0">
                <a:latin typeface="Cambria" panose="02040503050406030204" pitchFamily="18" charset="0"/>
                <a:ea typeface="Cambria" panose="02040503050406030204" pitchFamily="18" charset="0"/>
              </a:rPr>
              <a:t> favorizojnë ose dëmtojnë ndonjë kandidatë të caktuar; dhe</a:t>
            </a:r>
            <a:endParaRPr lang="en-US" sz="2400" dirty="0">
              <a:latin typeface="Cambria" panose="02040503050406030204" pitchFamily="18" charset="0"/>
              <a:ea typeface="Cambria" panose="02040503050406030204" pitchFamily="18" charset="0"/>
            </a:endParaRPr>
          </a:p>
          <a:p>
            <a:pPr marL="690563" lvl="0" algn="just"/>
            <a:r>
              <a:rPr lang="sq-AL" sz="2400" dirty="0">
                <a:latin typeface="Cambria" panose="02040503050406030204" pitchFamily="18" charset="0"/>
                <a:ea typeface="Cambria" panose="02040503050406030204" pitchFamily="18" charset="0"/>
              </a:rPr>
              <a:t>I mundësojnë kandidatëve që të ofrojnë zgjidhje që janë të barasvlershme me çfarë kërkohet nga Autoriteti Kontraktues. </a:t>
            </a:r>
            <a:endParaRPr lang="en-US" sz="2400" dirty="0">
              <a:latin typeface="Cambria" panose="02040503050406030204" pitchFamily="18" charset="0"/>
              <a:ea typeface="Cambria" panose="02040503050406030204" pitchFamily="18" charset="0"/>
            </a:endParaRPr>
          </a:p>
          <a:p>
            <a:pPr marL="630238" lvl="0" indent="-346075">
              <a:buFont typeface="Wingdings" pitchFamily="2" charset="2"/>
              <a:buChar char="ü"/>
            </a:pPr>
            <a:endParaRPr lang="en-GB" sz="2200" dirty="0"/>
          </a:p>
        </p:txBody>
      </p:sp>
      <p:sp>
        <p:nvSpPr>
          <p:cNvPr id="4" name="Title 1"/>
          <p:cNvSpPr txBox="1">
            <a:spLocks/>
          </p:cNvSpPr>
          <p:nvPr/>
        </p:nvSpPr>
        <p:spPr>
          <a:xfrm>
            <a:off x="0" y="1"/>
            <a:ext cx="9067800" cy="12192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err="1">
                <a:solidFill>
                  <a:schemeClr val="accent2">
                    <a:lumMod val="50000"/>
                  </a:schemeClr>
                </a:solidFill>
              </a:rPr>
              <a:t>Përgjegjësia</a:t>
            </a:r>
            <a:r>
              <a:rPr lang="en-US" sz="3200" b="1" dirty="0">
                <a:solidFill>
                  <a:schemeClr val="accent2">
                    <a:lumMod val="50000"/>
                  </a:schemeClr>
                </a:solidFill>
              </a:rPr>
              <a:t> me </a:t>
            </a:r>
            <a:r>
              <a:rPr lang="en-US" sz="3200" b="1" dirty="0" err="1">
                <a:solidFill>
                  <a:schemeClr val="accent2">
                    <a:lumMod val="50000"/>
                  </a:schemeClr>
                </a:solidFill>
              </a:rPr>
              <a:t>rastinë</a:t>
            </a:r>
            <a:r>
              <a:rPr lang="en-US" sz="3200" b="1" dirty="0">
                <a:solidFill>
                  <a:schemeClr val="accent2">
                    <a:lumMod val="50000"/>
                  </a:schemeClr>
                </a:solidFill>
              </a:rPr>
              <a:t> e </a:t>
            </a:r>
            <a:r>
              <a:rPr lang="en-US" sz="3200" b="1" dirty="0" err="1">
                <a:solidFill>
                  <a:schemeClr val="accent2">
                    <a:lumMod val="50000"/>
                  </a:schemeClr>
                </a:solidFill>
              </a:rPr>
              <a:t>përdorimit</a:t>
            </a:r>
            <a:r>
              <a:rPr lang="en-US" sz="3200" b="1" dirty="0">
                <a:solidFill>
                  <a:schemeClr val="accent2">
                    <a:lumMod val="50000"/>
                  </a:schemeClr>
                </a:solidFill>
              </a:rPr>
              <a:t> </a:t>
            </a:r>
            <a:r>
              <a:rPr lang="en-US" sz="3200" b="1" dirty="0" err="1">
                <a:solidFill>
                  <a:schemeClr val="accent2">
                    <a:lumMod val="50000"/>
                  </a:schemeClr>
                </a:solidFill>
              </a:rPr>
              <a:t>të</a:t>
            </a:r>
            <a:r>
              <a:rPr lang="en-US" sz="3200" b="1" dirty="0">
                <a:solidFill>
                  <a:schemeClr val="accent2">
                    <a:lumMod val="50000"/>
                  </a:schemeClr>
                </a:solidFill>
              </a:rPr>
              <a:t> </a:t>
            </a:r>
            <a:r>
              <a:rPr lang="en-US" sz="3200" b="1" dirty="0" err="1">
                <a:solidFill>
                  <a:schemeClr val="accent2">
                    <a:lumMod val="50000"/>
                  </a:schemeClr>
                </a:solidFill>
              </a:rPr>
              <a:t>kesaj</a:t>
            </a:r>
            <a:r>
              <a:rPr lang="en-US" sz="3200" b="1" dirty="0">
                <a:solidFill>
                  <a:schemeClr val="accent2">
                    <a:lumMod val="50000"/>
                  </a:schemeClr>
                </a:solidFill>
              </a:rPr>
              <a:t> </a:t>
            </a:r>
            <a:r>
              <a:rPr lang="sq-AL" sz="3200" b="1" dirty="0" err="1">
                <a:solidFill>
                  <a:schemeClr val="accent2">
                    <a:lumMod val="50000"/>
                  </a:schemeClr>
                </a:solidFill>
              </a:rPr>
              <a:t>procedur</a:t>
            </a:r>
            <a:r>
              <a:rPr lang="en-US" sz="3200" b="1" dirty="0">
                <a:solidFill>
                  <a:schemeClr val="accent2">
                    <a:lumMod val="50000"/>
                  </a:schemeClr>
                </a:solidFill>
              </a:rPr>
              <a:t>e</a:t>
            </a:r>
            <a:endParaRPr lang="sq-AL" sz="3200" b="1" dirty="0">
              <a:solidFill>
                <a:schemeClr val="accent2">
                  <a:lumMod val="50000"/>
                </a:schemeClr>
              </a:solidFill>
            </a:endParaRPr>
          </a:p>
        </p:txBody>
      </p:sp>
      <p:sp>
        <p:nvSpPr>
          <p:cNvPr id="2" name="Footer Placeholder 1"/>
          <p:cNvSpPr>
            <a:spLocks noGrp="1"/>
          </p:cNvSpPr>
          <p:nvPr>
            <p:ph type="ftr" sz="quarter" idx="11"/>
          </p:nvPr>
        </p:nvSpPr>
        <p:spPr>
          <a:xfrm>
            <a:off x="2209800" y="6356350"/>
            <a:ext cx="38100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3698965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sq-AL" sz="2800" b="1" dirty="0" smtClean="0">
                <a:solidFill>
                  <a:srgbClr val="0070C0"/>
                </a:solidFill>
                <a:latin typeface="Cambria" panose="02040503050406030204" pitchFamily="18" charset="0"/>
                <a:ea typeface="Cambria" panose="02040503050406030204" pitchFamily="18" charset="0"/>
              </a:rPr>
              <a:t>Përmbledhja </a:t>
            </a:r>
            <a:r>
              <a:rPr lang="en-US" sz="2800" b="1" dirty="0">
                <a:solidFill>
                  <a:srgbClr val="0070C0"/>
                </a:solidFill>
                <a:latin typeface="Cambria" panose="02040503050406030204" pitchFamily="18" charset="0"/>
                <a:ea typeface="Cambria" panose="02040503050406030204" pitchFamily="18" charset="0"/>
              </a:rPr>
              <a:t>e </a:t>
            </a:r>
            <a:r>
              <a:rPr lang="sq-AL" sz="2800" b="1" dirty="0">
                <a:solidFill>
                  <a:srgbClr val="0070C0"/>
                </a:solidFill>
                <a:latin typeface="Cambria" panose="02040503050406030204" pitchFamily="18" charset="0"/>
                <a:ea typeface="Cambria" panose="02040503050406030204" pitchFamily="18" charset="0"/>
              </a:rPr>
              <a:t> trajnimit</a:t>
            </a:r>
          </a:p>
        </p:txBody>
      </p:sp>
      <p:sp>
        <p:nvSpPr>
          <p:cNvPr id="3" name="Content Placeholder 2"/>
          <p:cNvSpPr>
            <a:spLocks noGrp="1"/>
          </p:cNvSpPr>
          <p:nvPr>
            <p:ph idx="1"/>
          </p:nvPr>
        </p:nvSpPr>
        <p:spPr>
          <a:xfrm>
            <a:off x="0" y="1219200"/>
            <a:ext cx="9144000" cy="5638800"/>
          </a:xfrm>
        </p:spPr>
        <p:txBody>
          <a:bodyPr/>
          <a:lstStyle/>
          <a:p>
            <a:pPr marL="0" indent="0" algn="just">
              <a:buNone/>
            </a:pPr>
            <a:endParaRPr lang="en-US" sz="2000" dirty="0"/>
          </a:p>
          <a:p>
            <a:pPr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Procedurat e Negociuara –</a:t>
            </a:r>
            <a:r>
              <a:rPr lang="en-US" sz="2400" dirty="0">
                <a:latin typeface="Cambria" panose="02040503050406030204" pitchFamily="18" charset="0"/>
                <a:ea typeface="Cambria" panose="02040503050406030204" pitchFamily="18" charset="0"/>
              </a:rPr>
              <a:t> ç</a:t>
            </a:r>
            <a:r>
              <a:rPr lang="sq-AL" sz="2400" dirty="0">
                <a:latin typeface="Cambria" panose="02040503050406030204" pitchFamily="18" charset="0"/>
                <a:ea typeface="Cambria" panose="02040503050406030204" pitchFamily="18" charset="0"/>
              </a:rPr>
              <a:t>ka janë?</a:t>
            </a:r>
          </a:p>
          <a:p>
            <a:pPr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Tipet dhe karakteristikat</a:t>
            </a:r>
          </a:p>
          <a:p>
            <a:pPr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Cilën Procedure ta përdorim?!!</a:t>
            </a:r>
          </a:p>
          <a:p>
            <a:pPr lvl="0">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Procedura konkurruese </a:t>
            </a:r>
            <a:r>
              <a:rPr lang="sq-AL" sz="2400" dirty="0">
                <a:latin typeface="Cambria" panose="02040503050406030204" pitchFamily="18" charset="0"/>
                <a:ea typeface="Cambria" panose="02040503050406030204" pitchFamily="18" charset="0"/>
              </a:rPr>
              <a:t>me negociata sipas Direktivës 2014/24/EC n</a:t>
            </a:r>
            <a:r>
              <a:rPr lang="en-US" sz="2400" dirty="0">
                <a:latin typeface="Cambria" panose="02040503050406030204" pitchFamily="18" charset="0"/>
                <a:ea typeface="Cambria" panose="02040503050406030204" pitchFamily="18" charset="0"/>
              </a:rPr>
              <a:t>ë</a:t>
            </a:r>
            <a:r>
              <a:rPr lang="sq-AL" sz="2400" dirty="0">
                <a:latin typeface="Cambria" panose="02040503050406030204" pitchFamily="18" charset="0"/>
                <a:ea typeface="Cambria" panose="02040503050406030204" pitchFamily="18" charset="0"/>
              </a:rPr>
              <a:t> BE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smtClean="0">
                <a:latin typeface="Cambria" panose="02040503050406030204" pitchFamily="18" charset="0"/>
                <a:ea typeface="Cambria" panose="02040503050406030204" pitchFamily="18" charset="0"/>
              </a:rPr>
              <a:t>sip</a:t>
            </a:r>
            <a:r>
              <a:rPr lang="sq-AL" sz="2400" dirty="0" smtClean="0">
                <a:latin typeface="Cambria" panose="02040503050406030204" pitchFamily="18" charset="0"/>
                <a:ea typeface="Cambria" panose="02040503050406030204" pitchFamily="18" charset="0"/>
              </a:rPr>
              <a:t>a</a:t>
            </a:r>
            <a:r>
              <a:rPr lang="en-US" sz="2400" dirty="0" smtClean="0">
                <a:latin typeface="Cambria" panose="02040503050406030204" pitchFamily="18" charset="0"/>
                <a:ea typeface="Cambria" panose="02040503050406030204" pitchFamily="18" charset="0"/>
              </a:rPr>
              <a:t>s </a:t>
            </a:r>
            <a:r>
              <a:rPr lang="en-US" sz="2400" dirty="0">
                <a:latin typeface="Cambria" panose="02040503050406030204" pitchFamily="18" charset="0"/>
                <a:ea typeface="Cambria" panose="02040503050406030204" pitchFamily="18" charset="0"/>
              </a:rPr>
              <a:t>LPP-</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 </a:t>
            </a:r>
            <a:r>
              <a:rPr lang="sq-AL" sz="2400" dirty="0" err="1">
                <a:latin typeface="Cambria" panose="02040503050406030204" pitchFamily="18" charset="0"/>
                <a:ea typeface="Cambria" panose="02040503050406030204" pitchFamily="18" charset="0"/>
              </a:rPr>
              <a:t>Kosov</a:t>
            </a:r>
            <a:r>
              <a:rPr lang="en-US" sz="2400" dirty="0">
                <a:latin typeface="Cambria" panose="02040503050406030204" pitchFamily="18" charset="0"/>
                <a:ea typeface="Cambria" panose="02040503050406030204" pitchFamily="18" charset="0"/>
              </a:rPr>
              <a:t>ë</a:t>
            </a:r>
          </a:p>
          <a:p>
            <a:pPr lvl="0" algn="just">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a:p>
            <a:pPr lvl="0" algn="just">
              <a:buFont typeface="Wingdings" panose="05000000000000000000" pitchFamily="2" charset="2"/>
              <a:buChar char="§"/>
            </a:pPr>
            <a:r>
              <a:rPr lang="en-US" sz="2400" dirty="0">
                <a:latin typeface="Cambria" panose="02040503050406030204" pitchFamily="18" charset="0"/>
                <a:ea typeface="Cambria" panose="02040503050406030204" pitchFamily="18" charset="0"/>
              </a:rPr>
              <a:t>F</a:t>
            </a:r>
            <a:r>
              <a:rPr lang="sq-AL" sz="2400" dirty="0">
                <a:latin typeface="Cambria" panose="02040503050406030204" pitchFamily="18" charset="0"/>
                <a:ea typeface="Cambria" panose="02040503050406030204" pitchFamily="18" charset="0"/>
              </a:rPr>
              <a:t>azat</a:t>
            </a:r>
            <a:r>
              <a:rPr lang="en-US" sz="2400" dirty="0">
                <a:latin typeface="Cambria" panose="02040503050406030204" pitchFamily="18" charset="0"/>
                <a:ea typeface="Cambria" panose="02040503050406030204" pitchFamily="18" charset="0"/>
              </a:rPr>
              <a:t> e </a:t>
            </a:r>
            <a:r>
              <a:rPr lang="sq-AL" sz="2400" dirty="0">
                <a:latin typeface="Cambria" panose="02040503050406030204" pitchFamily="18" charset="0"/>
                <a:ea typeface="Cambria" panose="02040503050406030204" pitchFamily="18" charset="0"/>
              </a:rPr>
              <a:t>Implementim</a:t>
            </a:r>
            <a:r>
              <a:rPr lang="en-US" sz="2400" dirty="0">
                <a:latin typeface="Cambria" panose="02040503050406030204" pitchFamily="18" charset="0"/>
                <a:ea typeface="Cambria" panose="02040503050406030204" pitchFamily="18" charset="0"/>
              </a:rPr>
              <a:t>it</a:t>
            </a:r>
          </a:p>
          <a:p>
            <a:pPr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Faza e kualifikimit</a:t>
            </a:r>
            <a:endParaRPr lang="en-US" sz="2400" dirty="0">
              <a:latin typeface="Cambria" panose="02040503050406030204" pitchFamily="18" charset="0"/>
              <a:ea typeface="Cambria" panose="02040503050406030204" pitchFamily="18" charset="0"/>
            </a:endParaRPr>
          </a:p>
          <a:p>
            <a:pPr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Faza  e vlerësimit preliminar</a:t>
            </a:r>
            <a:endParaRPr lang="en-US" sz="2400" dirty="0">
              <a:latin typeface="Cambria" panose="02040503050406030204" pitchFamily="18" charset="0"/>
              <a:ea typeface="Cambria" panose="02040503050406030204" pitchFamily="18" charset="0"/>
            </a:endParaRPr>
          </a:p>
          <a:p>
            <a:pPr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Faza e negociatave dhe dhënia e kontratës  </a:t>
            </a:r>
            <a:endParaRPr lang="en-US" sz="2400" dirty="0">
              <a:latin typeface="Cambria" panose="02040503050406030204" pitchFamily="18" charset="0"/>
              <a:ea typeface="Cambria" panose="02040503050406030204" pitchFamily="18" charset="0"/>
            </a:endParaRPr>
          </a:p>
          <a:p>
            <a:pPr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Afatet kohore</a:t>
            </a:r>
          </a:p>
          <a:p>
            <a:pPr lvl="0" algn="just">
              <a:buNone/>
            </a:pPr>
            <a:endParaRPr lang="en-US" dirty="0">
              <a:solidFill>
                <a:srgbClr val="0000FF"/>
              </a:solidFill>
            </a:endParaRPr>
          </a:p>
        </p:txBody>
      </p:sp>
      <p:sp>
        <p:nvSpPr>
          <p:cNvPr id="4" name="Footer Placeholder 3"/>
          <p:cNvSpPr>
            <a:spLocks noGrp="1"/>
          </p:cNvSpPr>
          <p:nvPr>
            <p:ph type="ftr" sz="quarter" idx="11"/>
          </p:nvPr>
        </p:nvSpPr>
        <p:spPr>
          <a:xfrm>
            <a:off x="3124200" y="6356350"/>
            <a:ext cx="41148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2598639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76400"/>
            <a:ext cx="9144000" cy="4800600"/>
          </a:xfrm>
        </p:spPr>
        <p:txBody>
          <a:bodyPr/>
          <a:lstStyle/>
          <a:p>
            <a:pPr lvl="0" algn="just"/>
            <a:r>
              <a:rPr lang="en-US" sz="2200" u="sng" dirty="0"/>
              <a:t>F</a:t>
            </a:r>
            <a:r>
              <a:rPr lang="sq-AL" sz="2200" u="sng" dirty="0" err="1"/>
              <a:t>aza</a:t>
            </a:r>
            <a:r>
              <a:rPr lang="sq-AL" sz="2200" u="sng" dirty="0"/>
              <a:t> e pare  e njohur si</a:t>
            </a:r>
            <a:r>
              <a:rPr lang="sq-AL" sz="2200" dirty="0"/>
              <a:t> </a:t>
            </a:r>
            <a:r>
              <a:rPr lang="sq-AL" sz="2200" b="1" dirty="0"/>
              <a:t>faza e Para-kualifikimit,</a:t>
            </a:r>
            <a:r>
              <a:rPr lang="sq-AL" sz="2200" dirty="0"/>
              <a:t> ku </a:t>
            </a:r>
            <a:endParaRPr lang="en-US" sz="2200" dirty="0"/>
          </a:p>
          <a:p>
            <a:pPr marL="0" lvl="0" indent="0" algn="just">
              <a:buNone/>
            </a:pPr>
            <a:endParaRPr lang="en-US" sz="2200" dirty="0"/>
          </a:p>
          <a:p>
            <a:pPr lvl="0" algn="just">
              <a:buFont typeface="Wingdings" panose="05000000000000000000" pitchFamily="2" charset="2"/>
              <a:buChar char="§"/>
            </a:pPr>
            <a:r>
              <a:rPr lang="en-US" sz="2200" dirty="0"/>
              <a:t>T</a:t>
            </a:r>
            <a:r>
              <a:rPr lang="sq-AL" sz="2200" dirty="0"/>
              <a:t>ë gjithë </a:t>
            </a:r>
            <a:r>
              <a:rPr lang="en-US" sz="2200" dirty="0"/>
              <a:t>OE </a:t>
            </a:r>
            <a:r>
              <a:rPr lang="sq-AL" sz="2200" dirty="0"/>
              <a:t>ftohen t’i dorëzojnë kërkesat që të marrin pjesë ne procedurë; dhe </a:t>
            </a:r>
          </a:p>
          <a:p>
            <a:pPr lvl="0" algn="just">
              <a:buFont typeface="Wingdings" panose="05000000000000000000" pitchFamily="2" charset="2"/>
              <a:buChar char="§"/>
            </a:pPr>
            <a:r>
              <a:rPr lang="sq-AL" sz="2200" dirty="0"/>
              <a:t>AK zgjedh OE </a:t>
            </a:r>
            <a:r>
              <a:rPr lang="sq-AL" sz="2200" b="1" dirty="0"/>
              <a:t>të cilët i plotësojnë nivelet minimale të kritereve të përzgjedhjes të specifikuara në njoftimin e kontratës. </a:t>
            </a:r>
            <a:endParaRPr lang="en-US" sz="2200" b="1" i="1" u="sng" dirty="0"/>
          </a:p>
          <a:p>
            <a:pPr lvl="0" algn="just">
              <a:buFont typeface="Wingdings" panose="05000000000000000000" pitchFamily="2" charset="2"/>
              <a:buChar char="§"/>
            </a:pPr>
            <a:r>
              <a:rPr lang="sq-AL" sz="2200" dirty="0"/>
              <a:t>Kjo fazë përdoret për të vlerësuar aftësinë financiare, teknike dhe / ose profesionale dhe kapacitetin e OE. </a:t>
            </a:r>
            <a:endParaRPr lang="en-US" sz="2200" dirty="0"/>
          </a:p>
          <a:p>
            <a:pPr algn="just"/>
            <a:r>
              <a:rPr lang="sq-AL" sz="2200" dirty="0"/>
              <a:t>Kjo nuk ka të bëjë me mënyrën se si </a:t>
            </a:r>
            <a:r>
              <a:rPr lang="en-US" sz="2200" dirty="0"/>
              <a:t>OE</a:t>
            </a:r>
            <a:r>
              <a:rPr lang="sq-AL" sz="2200" dirty="0"/>
              <a:t> do të përmbushin kërkesën </a:t>
            </a:r>
            <a:endParaRPr lang="en-US" sz="2200" dirty="0"/>
          </a:p>
          <a:p>
            <a:pPr algn="just">
              <a:buNone/>
            </a:pPr>
            <a:r>
              <a:rPr lang="en-US" sz="2200" dirty="0"/>
              <a:t>  *  </a:t>
            </a:r>
            <a:r>
              <a:rPr lang="sq-AL" sz="2200" i="1" dirty="0"/>
              <a:t>është krejtësisht e njëjtë sikur edhe te procedurat e kufizuara</a:t>
            </a:r>
          </a:p>
          <a:p>
            <a:pPr lvl="0">
              <a:buFont typeface="Wingdings" pitchFamily="2" charset="2"/>
              <a:buChar char="Ø"/>
            </a:pPr>
            <a:endParaRPr lang="en-GB" sz="2200" dirty="0"/>
          </a:p>
          <a:p>
            <a:endParaRPr lang="en-GB" sz="2200" dirty="0"/>
          </a:p>
        </p:txBody>
      </p:sp>
      <p:sp>
        <p:nvSpPr>
          <p:cNvPr id="4" name="Title 1"/>
          <p:cNvSpPr txBox="1">
            <a:spLocks/>
          </p:cNvSpPr>
          <p:nvPr/>
        </p:nvSpPr>
        <p:spPr>
          <a:xfrm>
            <a:off x="536178" y="152400"/>
            <a:ext cx="8071644" cy="11997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3200" b="1" dirty="0">
                <a:solidFill>
                  <a:schemeClr val="accent2">
                    <a:lumMod val="50000"/>
                  </a:schemeClr>
                </a:solidFill>
              </a:rPr>
              <a:t>Implementimi i procedurës konkurruese me negociata </a:t>
            </a:r>
          </a:p>
        </p:txBody>
      </p:sp>
      <p:sp>
        <p:nvSpPr>
          <p:cNvPr id="2" name="Footer Placeholder 1"/>
          <p:cNvSpPr>
            <a:spLocks noGrp="1"/>
          </p:cNvSpPr>
          <p:nvPr>
            <p:ph type="ftr" sz="quarter" idx="11"/>
          </p:nvPr>
        </p:nvSpPr>
        <p:spPr>
          <a:xfrm>
            <a:off x="1828800" y="6356350"/>
            <a:ext cx="41910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3698965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248400"/>
          </a:xfrm>
        </p:spPr>
        <p:txBody>
          <a:bodyPr/>
          <a:lstStyle/>
          <a:p>
            <a:pPr marL="0" lvl="0" indent="0" algn="just">
              <a:buNone/>
            </a:pPr>
            <a:r>
              <a:rPr lang="en-US" sz="2600" i="1" u="sng" dirty="0"/>
              <a:t> </a:t>
            </a:r>
            <a:r>
              <a:rPr lang="sq-AL" sz="2800" i="1" u="sng" dirty="0">
                <a:latin typeface="Cambria" panose="02040503050406030204" pitchFamily="18" charset="0"/>
                <a:ea typeface="Cambria" panose="02040503050406030204" pitchFamily="18" charset="0"/>
              </a:rPr>
              <a:t>Publikimi i njoftimit për kontrate</a:t>
            </a:r>
            <a:r>
              <a:rPr lang="sq-AL" sz="2800" dirty="0">
                <a:latin typeface="Cambria" panose="02040503050406030204" pitchFamily="18" charset="0"/>
                <a:ea typeface="Cambria" panose="02040503050406030204" pitchFamily="18" charset="0"/>
              </a:rPr>
              <a:t> </a:t>
            </a:r>
            <a:endParaRPr lang="sq-AL" sz="2800" dirty="0" smtClean="0">
              <a:latin typeface="Cambria" panose="02040503050406030204" pitchFamily="18" charset="0"/>
              <a:ea typeface="Cambria" panose="02040503050406030204" pitchFamily="18" charset="0"/>
            </a:endParaRPr>
          </a:p>
          <a:p>
            <a:pPr marL="0" lvl="0" indent="0" algn="just">
              <a:buNone/>
            </a:pPr>
            <a:endParaRPr lang="sq-AL" sz="2800" dirty="0">
              <a:latin typeface="Cambria" panose="02040503050406030204" pitchFamily="18" charset="0"/>
              <a:ea typeface="Cambria" panose="02040503050406030204" pitchFamily="18" charset="0"/>
            </a:endParaRPr>
          </a:p>
          <a:p>
            <a:pPr marL="693737" lvl="0" indent="-457200" algn="just">
              <a:buFont typeface="Wingdings" panose="05000000000000000000" pitchFamily="2" charset="2"/>
              <a:buChar char="§"/>
            </a:pPr>
            <a:r>
              <a:rPr lang="sq-AL" sz="2400" b="1" dirty="0">
                <a:latin typeface="Cambria" panose="02040503050406030204" pitchFamily="18" charset="0"/>
                <a:ea typeface="Cambria" panose="02040503050406030204" pitchFamily="18" charset="0"/>
              </a:rPr>
              <a:t>publikimin</a:t>
            </a:r>
            <a:r>
              <a:rPr lang="sq-AL" sz="2400" dirty="0">
                <a:latin typeface="Cambria" panose="02040503050406030204" pitchFamily="18" charset="0"/>
                <a:ea typeface="Cambria" panose="02040503050406030204" pitchFamily="18" charset="0"/>
              </a:rPr>
              <a:t> e një njoftimi të kontratës </a:t>
            </a:r>
            <a:r>
              <a:rPr lang="sq-AL" sz="2400" b="1" dirty="0" smtClean="0">
                <a:latin typeface="Cambria" panose="02040503050406030204" pitchFamily="18" charset="0"/>
                <a:ea typeface="Cambria" panose="02040503050406030204" pitchFamily="18" charset="0"/>
              </a:rPr>
              <a:t>shënon </a:t>
            </a:r>
            <a:r>
              <a:rPr lang="sq-AL" sz="2400" b="1" dirty="0">
                <a:latin typeface="Cambria" panose="02040503050406030204" pitchFamily="18" charset="0"/>
                <a:ea typeface="Cambria" panose="02040503050406030204" pitchFamily="18" charset="0"/>
              </a:rPr>
              <a:t>fillimin e procesit të prokurimit </a:t>
            </a:r>
            <a:r>
              <a:rPr lang="sq-AL" sz="2400" b="1" dirty="0" smtClean="0">
                <a:latin typeface="Cambria" panose="02040503050406030204" pitchFamily="18" charset="0"/>
                <a:ea typeface="Cambria" panose="02040503050406030204" pitchFamily="18" charset="0"/>
              </a:rPr>
              <a:t>.</a:t>
            </a:r>
            <a:endParaRPr lang="en-US" sz="2400" b="1" dirty="0">
              <a:latin typeface="Cambria" panose="02040503050406030204" pitchFamily="18" charset="0"/>
              <a:ea typeface="Cambria" panose="02040503050406030204" pitchFamily="18" charset="0"/>
            </a:endParaRPr>
          </a:p>
          <a:p>
            <a:pPr marL="693737" lvl="0" indent="-457200" algn="just">
              <a:buFont typeface="Wingdings" panose="05000000000000000000" pitchFamily="2" charset="2"/>
              <a:buChar char="§"/>
            </a:pPr>
            <a:r>
              <a:rPr lang="sq-AL" sz="2400" b="1" dirty="0">
                <a:latin typeface="Cambria" panose="02040503050406030204" pitchFamily="18" charset="0"/>
                <a:ea typeface="Cambria" panose="02040503050406030204" pitchFamily="18" charset="0"/>
              </a:rPr>
              <a:t>ne njoftimin e kontratës, përcaktohen </a:t>
            </a:r>
            <a:r>
              <a:rPr lang="sq-AL" sz="2400" dirty="0">
                <a:latin typeface="Cambria" panose="02040503050406030204" pitchFamily="18" charset="0"/>
                <a:ea typeface="Cambria" panose="02040503050406030204" pitchFamily="18" charset="0"/>
              </a:rPr>
              <a:t>kërkesat e autoritetit kontraktues sikur edhe kushtet për operatoret ekonomik se si mund te aplikojnë për tu </a:t>
            </a:r>
            <a:r>
              <a:rPr lang="sq-AL" sz="2400" dirty="0" smtClean="0">
                <a:latin typeface="Cambria" panose="02040503050406030204" pitchFamily="18" charset="0"/>
                <a:ea typeface="Cambria" panose="02040503050406030204" pitchFamily="18" charset="0"/>
              </a:rPr>
              <a:t>para-kualifikuar.</a:t>
            </a:r>
            <a:endParaRPr lang="sq-AL" sz="2400" dirty="0">
              <a:latin typeface="Cambria" panose="02040503050406030204" pitchFamily="18" charset="0"/>
              <a:ea typeface="Cambria" panose="02040503050406030204" pitchFamily="18" charset="0"/>
            </a:endParaRPr>
          </a:p>
          <a:p>
            <a:pPr marL="693737" lvl="0" indent="-4572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do të specifikojë </a:t>
            </a:r>
            <a:r>
              <a:rPr lang="sq-AL" sz="2400" b="1" dirty="0">
                <a:latin typeface="Cambria" panose="02040503050406030204" pitchFamily="18" charset="0"/>
                <a:ea typeface="Cambria" panose="02040503050406030204" pitchFamily="18" charset="0"/>
              </a:rPr>
              <a:t>kriteret minimale të përzgjedhjes</a:t>
            </a:r>
            <a:r>
              <a:rPr lang="sq-AL" sz="2400" dirty="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marL="693737" lvl="0" indent="-4572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Mbështetur ne njoftimin për kontrate operatoret ekonomik duhet te parashtrojnë një kërkesë për te marre pjese ne </a:t>
            </a:r>
            <a:r>
              <a:rPr lang="sq-AL" sz="2400" dirty="0" smtClean="0">
                <a:latin typeface="Cambria" panose="02040503050406030204" pitchFamily="18" charset="0"/>
                <a:ea typeface="Cambria" panose="02040503050406030204" pitchFamily="18" charset="0"/>
              </a:rPr>
              <a:t>procedure.</a:t>
            </a:r>
            <a:endParaRPr lang="en-US" sz="2400" dirty="0">
              <a:latin typeface="Cambria" panose="02040503050406030204" pitchFamily="18" charset="0"/>
              <a:ea typeface="Cambria" panose="02040503050406030204" pitchFamily="18" charset="0"/>
            </a:endParaRPr>
          </a:p>
          <a:p>
            <a:pPr algn="just">
              <a:buNone/>
            </a:pPr>
            <a:endParaRPr lang="en-GB" sz="2400" dirty="0"/>
          </a:p>
        </p:txBody>
      </p:sp>
      <p:sp>
        <p:nvSpPr>
          <p:cNvPr id="4" name="Title 1"/>
          <p:cNvSpPr txBox="1">
            <a:spLocks/>
          </p:cNvSpPr>
          <p:nvPr/>
        </p:nvSpPr>
        <p:spPr>
          <a:xfrm>
            <a:off x="536178" y="1524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a:solidFill>
                  <a:schemeClr val="accent2">
                    <a:lumMod val="50000"/>
                  </a:schemeClr>
                </a:solidFill>
              </a:rPr>
              <a:t>F</a:t>
            </a:r>
            <a:r>
              <a:rPr lang="sq-AL" sz="3200" b="1" dirty="0">
                <a:solidFill>
                  <a:schemeClr val="accent2">
                    <a:lumMod val="50000"/>
                  </a:schemeClr>
                </a:solidFill>
              </a:rPr>
              <a:t>aza e Para</a:t>
            </a:r>
            <a:r>
              <a:rPr lang="en-US" sz="3200" b="1" dirty="0">
                <a:solidFill>
                  <a:schemeClr val="accent2">
                    <a:lumMod val="50000"/>
                  </a:schemeClr>
                </a:solidFill>
              </a:rPr>
              <a:t> </a:t>
            </a:r>
            <a:r>
              <a:rPr lang="sq-AL" sz="3200" b="1" dirty="0">
                <a:solidFill>
                  <a:schemeClr val="accent2">
                    <a:lumMod val="50000"/>
                  </a:schemeClr>
                </a:solidFill>
              </a:rPr>
              <a:t>-</a:t>
            </a:r>
            <a:r>
              <a:rPr lang="en-US" sz="3200" b="1" dirty="0">
                <a:solidFill>
                  <a:schemeClr val="accent2">
                    <a:lumMod val="50000"/>
                  </a:schemeClr>
                </a:solidFill>
              </a:rPr>
              <a:t> </a:t>
            </a:r>
            <a:r>
              <a:rPr lang="sq-AL" sz="3200" b="1" dirty="0">
                <a:solidFill>
                  <a:schemeClr val="accent2">
                    <a:lumMod val="50000"/>
                  </a:schemeClr>
                </a:solidFill>
              </a:rPr>
              <a:t>kualifikimit </a:t>
            </a:r>
            <a:endParaRPr lang="sq-AL" sz="3200" b="1" i="1" dirty="0">
              <a:solidFill>
                <a:schemeClr val="accent2">
                  <a:lumMod val="50000"/>
                </a:schemeClr>
              </a:solidFill>
            </a:endParaRPr>
          </a:p>
        </p:txBody>
      </p:sp>
      <p:sp>
        <p:nvSpPr>
          <p:cNvPr id="2" name="Footer Placeholder 1"/>
          <p:cNvSpPr>
            <a:spLocks noGrp="1"/>
          </p:cNvSpPr>
          <p:nvPr>
            <p:ph type="ftr" sz="quarter" idx="11"/>
          </p:nvPr>
        </p:nvSpPr>
        <p:spPr>
          <a:xfrm>
            <a:off x="3124200" y="5943600"/>
            <a:ext cx="3886200" cy="457200"/>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3698965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8915400" cy="5791200"/>
          </a:xfrm>
        </p:spPr>
        <p:txBody>
          <a:bodyPr/>
          <a:lstStyle/>
          <a:p>
            <a:pPr lvl="0" algn="just">
              <a:buFont typeface="Wingdings" pitchFamily="2" charset="2"/>
              <a:buChar char="q"/>
            </a:pPr>
            <a:r>
              <a:rPr lang="en-US" sz="2400" i="1" u="sng" dirty="0"/>
              <a:t> </a:t>
            </a:r>
            <a:r>
              <a:rPr lang="sq-AL" sz="2400" i="1" u="sng" dirty="0"/>
              <a:t>Publikimi i njoftimit për kontrate</a:t>
            </a:r>
            <a:r>
              <a:rPr lang="sq-AL" sz="2400" dirty="0"/>
              <a:t> </a:t>
            </a:r>
          </a:p>
          <a:p>
            <a:pPr marL="568325" indent="-331788" algn="just">
              <a:buFont typeface="Wingdings" pitchFamily="2" charset="2"/>
              <a:buChar char="Ø"/>
            </a:pPr>
            <a:r>
              <a:rPr lang="sq-AL" sz="2400" dirty="0">
                <a:latin typeface="Cambria" panose="02040503050406030204" pitchFamily="18" charset="0"/>
                <a:ea typeface="Cambria" panose="02040503050406030204" pitchFamily="18" charset="0"/>
              </a:rPr>
              <a:t>n</a:t>
            </a:r>
            <a:r>
              <a:rPr lang="en-US" sz="2400" dirty="0">
                <a:latin typeface="Cambria" panose="02040503050406030204" pitchFamily="18" charset="0"/>
                <a:ea typeface="Cambria" panose="02040503050406030204" pitchFamily="18" charset="0"/>
              </a:rPr>
              <a:t>ë</a:t>
            </a:r>
            <a:r>
              <a:rPr lang="sq-AL" sz="2400" dirty="0">
                <a:latin typeface="Cambria" panose="02040503050406030204" pitchFamily="18" charset="0"/>
                <a:ea typeface="Cambria" panose="02040503050406030204" pitchFamily="18" charset="0"/>
              </a:rPr>
              <a:t> përgjigje te saj autoriteti kontraktues duhet ti dorëzoj (brenda 3 ditësh pas pranimit te kërkesës) Dosjen e Para-kualifikimit (duke përdorur formën standarde B33).</a:t>
            </a:r>
            <a:endParaRPr lang="en-US" sz="2400" dirty="0">
              <a:latin typeface="Cambria" panose="02040503050406030204" pitchFamily="18" charset="0"/>
              <a:ea typeface="Cambria" panose="02040503050406030204" pitchFamily="18" charset="0"/>
            </a:endParaRPr>
          </a:p>
          <a:p>
            <a:pPr marL="568325" indent="-331788" algn="just">
              <a:buFont typeface="Wingdings" pitchFamily="2" charset="2"/>
              <a:buChar char="Ø"/>
            </a:pPr>
            <a:r>
              <a:rPr lang="sq-AL" sz="2400" dirty="0">
                <a:latin typeface="Cambria" panose="02040503050406030204" pitchFamily="18" charset="0"/>
                <a:ea typeface="Cambria" panose="02040503050406030204" pitchFamily="18" charset="0"/>
              </a:rPr>
              <a:t>Dokumenti i para-kualifikimit përmban: </a:t>
            </a:r>
            <a:endParaRPr lang="en-US" sz="2400" dirty="0">
              <a:latin typeface="Cambria" panose="02040503050406030204" pitchFamily="18" charset="0"/>
              <a:ea typeface="Cambria" panose="02040503050406030204" pitchFamily="18" charset="0"/>
            </a:endParaRPr>
          </a:p>
          <a:p>
            <a:pPr marL="693738" lvl="0" indent="-300038" algn="just"/>
            <a:r>
              <a:rPr lang="sq-AL" sz="2400" dirty="0">
                <a:latin typeface="Cambria" panose="02040503050406030204" pitchFamily="18" charset="0"/>
                <a:ea typeface="Cambria" panose="02040503050406030204" pitchFamily="18" charset="0"/>
              </a:rPr>
              <a:t>Fushëveprimin e projektit </a:t>
            </a:r>
            <a:endParaRPr lang="en-US" sz="2400" dirty="0">
              <a:latin typeface="Cambria" panose="02040503050406030204" pitchFamily="18" charset="0"/>
              <a:ea typeface="Cambria" panose="02040503050406030204" pitchFamily="18" charset="0"/>
            </a:endParaRPr>
          </a:p>
          <a:p>
            <a:pPr marL="693738" lvl="0" indent="-300038" algn="just"/>
            <a:r>
              <a:rPr lang="sq-AL" sz="2400" dirty="0">
                <a:latin typeface="Cambria" panose="02040503050406030204" pitchFamily="18" charset="0"/>
                <a:ea typeface="Cambria" panose="02040503050406030204" pitchFamily="18" charset="0"/>
              </a:rPr>
              <a:t>Pranueshmërine dhe kërkesat për pjesëmarrje </a:t>
            </a:r>
            <a:endParaRPr lang="en-US" sz="2400" dirty="0">
              <a:latin typeface="Cambria" panose="02040503050406030204" pitchFamily="18" charset="0"/>
              <a:ea typeface="Cambria" panose="02040503050406030204" pitchFamily="18" charset="0"/>
            </a:endParaRPr>
          </a:p>
          <a:p>
            <a:pPr marL="693738" lvl="0" indent="-300038" algn="just"/>
            <a:r>
              <a:rPr lang="sq-AL" sz="2400" dirty="0">
                <a:latin typeface="Cambria" panose="02040503050406030204" pitchFamily="18" charset="0"/>
                <a:ea typeface="Cambria" panose="02040503050406030204" pitchFamily="18" charset="0"/>
              </a:rPr>
              <a:t>Orarin e parashikuar </a:t>
            </a:r>
            <a:endParaRPr lang="en-US" sz="2400" dirty="0">
              <a:latin typeface="Cambria" panose="02040503050406030204" pitchFamily="18" charset="0"/>
              <a:ea typeface="Cambria" panose="02040503050406030204" pitchFamily="18" charset="0"/>
            </a:endParaRPr>
          </a:p>
          <a:p>
            <a:pPr marL="693738" lvl="0" indent="-300038" algn="just"/>
            <a:r>
              <a:rPr lang="sq-AL" sz="2400" dirty="0">
                <a:latin typeface="Cambria" panose="02040503050406030204" pitchFamily="18" charset="0"/>
                <a:ea typeface="Cambria" panose="02040503050406030204" pitchFamily="18" charset="0"/>
              </a:rPr>
              <a:t>Kriteret e vlerësimit dhe përzgjedhjes </a:t>
            </a:r>
            <a:endParaRPr lang="en-US" sz="2400" dirty="0">
              <a:latin typeface="Cambria" panose="02040503050406030204" pitchFamily="18" charset="0"/>
              <a:ea typeface="Cambria" panose="02040503050406030204" pitchFamily="18" charset="0"/>
            </a:endParaRPr>
          </a:p>
          <a:p>
            <a:pPr marL="693738" lvl="0" indent="-300038" algn="just"/>
            <a:r>
              <a:rPr lang="sq-AL" sz="2400" dirty="0">
                <a:latin typeface="Cambria" panose="02040503050406030204" pitchFamily="18" charset="0"/>
                <a:ea typeface="Cambria" panose="02040503050406030204" pitchFamily="18" charset="0"/>
              </a:rPr>
              <a:t>Procedurën dhe mënyrën e paraqitjes së kërkesës për pjesëmarrje </a:t>
            </a:r>
            <a:endParaRPr lang="en-US" sz="2400" dirty="0">
              <a:latin typeface="Cambria" panose="02040503050406030204" pitchFamily="18" charset="0"/>
              <a:ea typeface="Cambria" panose="02040503050406030204" pitchFamily="18" charset="0"/>
            </a:endParaRPr>
          </a:p>
          <a:p>
            <a:pPr marL="693738" lvl="0" indent="-300038" algn="just"/>
            <a:r>
              <a:rPr lang="sq-AL" sz="2400" dirty="0">
                <a:latin typeface="Cambria" panose="02040503050406030204" pitchFamily="18" charset="0"/>
                <a:ea typeface="Cambria" panose="02040503050406030204" pitchFamily="18" charset="0"/>
              </a:rPr>
              <a:t>Formularin e paraqitjes së aplikacionit</a:t>
            </a:r>
            <a:endParaRPr lang="en-US" sz="2400" dirty="0">
              <a:latin typeface="Cambria" panose="02040503050406030204" pitchFamily="18" charset="0"/>
              <a:ea typeface="Cambria" panose="02040503050406030204" pitchFamily="18" charset="0"/>
            </a:endParaRPr>
          </a:p>
          <a:p>
            <a:pPr marL="568325" indent="-331788" algn="just">
              <a:buFont typeface="Wingdings" pitchFamily="2" charset="2"/>
              <a:buChar char="§"/>
            </a:pPr>
            <a:endParaRPr lang="en-US" sz="2400" dirty="0">
              <a:latin typeface="Cambria" panose="02040503050406030204" pitchFamily="18" charset="0"/>
              <a:ea typeface="Cambria" panose="02040503050406030204" pitchFamily="18" charset="0"/>
            </a:endParaRPr>
          </a:p>
        </p:txBody>
      </p:sp>
      <p:sp>
        <p:nvSpPr>
          <p:cNvPr id="4" name="Title 1"/>
          <p:cNvSpPr txBox="1">
            <a:spLocks/>
          </p:cNvSpPr>
          <p:nvPr/>
        </p:nvSpPr>
        <p:spPr>
          <a:xfrm>
            <a:off x="457200" y="142875"/>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a:solidFill>
                  <a:schemeClr val="accent2">
                    <a:lumMod val="50000"/>
                  </a:schemeClr>
                </a:solidFill>
              </a:rPr>
              <a:t>F</a:t>
            </a:r>
            <a:r>
              <a:rPr lang="sq-AL" sz="3200" b="1" dirty="0" err="1">
                <a:solidFill>
                  <a:schemeClr val="accent2">
                    <a:lumMod val="50000"/>
                  </a:schemeClr>
                </a:solidFill>
              </a:rPr>
              <a:t>aza</a:t>
            </a:r>
            <a:r>
              <a:rPr lang="sq-AL" sz="3200" b="1" dirty="0">
                <a:solidFill>
                  <a:schemeClr val="accent2">
                    <a:lumMod val="50000"/>
                  </a:schemeClr>
                </a:solidFill>
              </a:rPr>
              <a:t> e Para-kualifikimit </a:t>
            </a:r>
            <a:endParaRPr lang="sq-AL" sz="3200" b="1" i="1" dirty="0">
              <a:solidFill>
                <a:schemeClr val="accent2">
                  <a:lumMod val="50000"/>
                </a:schemeClr>
              </a:solidFill>
            </a:endParaRPr>
          </a:p>
        </p:txBody>
      </p:sp>
      <p:sp>
        <p:nvSpPr>
          <p:cNvPr id="2" name="Footer Placeholder 1"/>
          <p:cNvSpPr>
            <a:spLocks noGrp="1"/>
          </p:cNvSpPr>
          <p:nvPr>
            <p:ph type="ftr" sz="quarter" idx="11"/>
          </p:nvPr>
        </p:nvSpPr>
        <p:spPr>
          <a:xfrm>
            <a:off x="3124200" y="6356350"/>
            <a:ext cx="37338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3698965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6324598"/>
          </a:xfrm>
        </p:spPr>
        <p:txBody>
          <a:bodyPr/>
          <a:lstStyle/>
          <a:p>
            <a:pPr marL="454025" algn="just">
              <a:buFont typeface="Wingdings" pitchFamily="2" charset="2"/>
              <a:buChar char="q"/>
            </a:pPr>
            <a:r>
              <a:rPr lang="sq-AL" sz="2400" i="1" dirty="0">
                <a:latin typeface="Cambria" panose="02040503050406030204" pitchFamily="18" charset="0"/>
                <a:ea typeface="Cambria" panose="02040503050406030204" pitchFamily="18" charset="0"/>
              </a:rPr>
              <a:t>Pranimi dhe hapja e kërkesave për pjesëmarrje</a:t>
            </a:r>
            <a:endParaRPr lang="en-US" sz="2400"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Kërkesat për pjesëmarrje te pranuara me kohë duhet të regjistrohen në "</a:t>
            </a:r>
            <a:r>
              <a:rPr lang="sq-AL" sz="2400" b="1" i="1" u="sng" dirty="0" smtClean="0">
                <a:latin typeface="Cambria" panose="02040503050406030204" pitchFamily="18" charset="0"/>
                <a:ea typeface="Cambria" panose="02040503050406030204" pitchFamily="18" charset="0"/>
              </a:rPr>
              <a:t>Procesverbalin </a:t>
            </a:r>
            <a:r>
              <a:rPr lang="sq-AL" sz="2400" b="1" i="1" u="sng" dirty="0">
                <a:latin typeface="Cambria" panose="02040503050406030204" pitchFamily="18" charset="0"/>
                <a:ea typeface="Cambria" panose="02040503050406030204" pitchFamily="18" charset="0"/>
              </a:rPr>
              <a:t>për dorëzimin e Kërkesave për pjesëmarrje</a:t>
            </a:r>
            <a:r>
              <a:rPr lang="sq-AL" sz="2400" b="1" u="sng"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Kërkesat pas skadimit të afatit kohor për dorëzimin do të refuzohen</a:t>
            </a:r>
            <a:r>
              <a:rPr lang="en-US" sz="2400"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 zarfet do mbahen </a:t>
            </a:r>
            <a:r>
              <a:rPr lang="sq-AL" sz="2400" b="1" dirty="0">
                <a:latin typeface="Cambria" panose="02040503050406030204" pitchFamily="18" charset="0"/>
                <a:ea typeface="Cambria" panose="02040503050406030204" pitchFamily="18" charset="0"/>
              </a:rPr>
              <a:t>pa hapur</a:t>
            </a:r>
            <a:r>
              <a:rPr lang="sq-AL" sz="2400" dirty="0">
                <a:latin typeface="Cambria" panose="02040503050406030204" pitchFamily="18" charset="0"/>
                <a:ea typeface="Cambria" panose="02040503050406030204" pitchFamily="18" charset="0"/>
              </a:rPr>
              <a:t> me qëllim qe t’i kthehen dërguesit </a:t>
            </a:r>
            <a:r>
              <a:rPr lang="sq-AL" sz="2400" dirty="0" smtClean="0">
                <a:latin typeface="Cambria" panose="02040503050406030204" pitchFamily="18" charset="0"/>
                <a:ea typeface="Cambria" panose="02040503050406030204" pitchFamily="18" charset="0"/>
              </a:rPr>
              <a:t>menjëherë.</a:t>
            </a:r>
            <a:endParaRPr lang="en-US" sz="2400"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sq-AL" sz="2400" b="1" dirty="0">
                <a:latin typeface="Cambria" panose="02040503050406030204" pitchFamily="18" charset="0"/>
                <a:ea typeface="Cambria" panose="02040503050406030204" pitchFamily="18" charset="0"/>
              </a:rPr>
              <a:t>Nuk do të ketë takim publik për hapje. </a:t>
            </a:r>
            <a:endParaRPr lang="en-US" sz="2400" b="1"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Ne rast se pranohen me pak se </a:t>
            </a:r>
            <a:r>
              <a:rPr lang="en-US" sz="2400" b="1" dirty="0">
                <a:latin typeface="Cambria" panose="02040503050406030204" pitchFamily="18" charset="0"/>
                <a:ea typeface="Cambria" panose="02040503050406030204" pitchFamily="18" charset="0"/>
              </a:rPr>
              <a:t>3</a:t>
            </a:r>
            <a:r>
              <a:rPr lang="sq-AL" sz="2400" b="1" dirty="0">
                <a:latin typeface="Cambria" panose="02040503050406030204" pitchFamily="18" charset="0"/>
                <a:ea typeface="Cambria" panose="02040503050406030204" pitchFamily="18" charset="0"/>
              </a:rPr>
              <a:t> kërkesa për pjesëmarrje</a:t>
            </a:r>
            <a:r>
              <a:rPr lang="sq-AL" sz="2400" dirty="0">
                <a:latin typeface="Cambria" panose="02040503050406030204" pitchFamily="18" charset="0"/>
                <a:ea typeface="Cambria" panose="02040503050406030204" pitchFamily="18" charset="0"/>
              </a:rPr>
              <a:t>, AK duhet te </a:t>
            </a:r>
            <a:r>
              <a:rPr lang="sq-AL" sz="2400" b="1" dirty="0">
                <a:latin typeface="Cambria" panose="02040503050406030204" pitchFamily="18" charset="0"/>
                <a:ea typeface="Cambria" panose="02040503050406030204" pitchFamily="18" charset="0"/>
              </a:rPr>
              <a:t>anuloj procedurën</a:t>
            </a:r>
            <a:r>
              <a:rPr lang="en-US" sz="2400" b="1"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 </a:t>
            </a:r>
            <a:endParaRPr lang="en-US" sz="2400" b="1" dirty="0">
              <a:latin typeface="Cambria" panose="02040503050406030204" pitchFamily="18" charset="0"/>
              <a:ea typeface="Cambria" panose="02040503050406030204" pitchFamily="18" charset="0"/>
            </a:endParaRPr>
          </a:p>
          <a:p>
            <a:pPr marL="457200" indent="-220663" algn="just">
              <a:buNone/>
            </a:pPr>
            <a:r>
              <a:rPr lang="en-US" sz="2400" b="1"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Te gjitha dispozitat lidhur me publikimin e njoftimit për kontrate te cilat përdorën për procedurat e kufizuar vlejnë dhe për procedure e negociuar pas publikimit për kontrate-faza e pare.</a:t>
            </a:r>
            <a:endParaRPr lang="en-US" sz="2400" dirty="0">
              <a:latin typeface="Cambria" panose="02040503050406030204" pitchFamily="18" charset="0"/>
              <a:ea typeface="Cambria" panose="02040503050406030204" pitchFamily="18" charset="0"/>
            </a:endParaRPr>
          </a:p>
          <a:p>
            <a:pPr marL="568325" indent="-331788">
              <a:buNone/>
            </a:pPr>
            <a:endParaRPr lang="en-US" sz="2000" dirty="0"/>
          </a:p>
        </p:txBody>
      </p:sp>
      <p:sp>
        <p:nvSpPr>
          <p:cNvPr id="4" name="Title 1"/>
          <p:cNvSpPr txBox="1">
            <a:spLocks/>
          </p:cNvSpPr>
          <p:nvPr/>
        </p:nvSpPr>
        <p:spPr>
          <a:xfrm>
            <a:off x="462756" y="152401"/>
            <a:ext cx="8071644" cy="6858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a:solidFill>
                  <a:schemeClr val="accent2">
                    <a:lumMod val="50000"/>
                  </a:schemeClr>
                </a:solidFill>
              </a:rPr>
              <a:t>F</a:t>
            </a:r>
            <a:r>
              <a:rPr lang="sq-AL" sz="3200" b="1" dirty="0" err="1">
                <a:solidFill>
                  <a:schemeClr val="accent2">
                    <a:lumMod val="50000"/>
                  </a:schemeClr>
                </a:solidFill>
              </a:rPr>
              <a:t>aza</a:t>
            </a:r>
            <a:r>
              <a:rPr lang="sq-AL" sz="3200" b="1" dirty="0">
                <a:solidFill>
                  <a:schemeClr val="accent2">
                    <a:lumMod val="50000"/>
                  </a:schemeClr>
                </a:solidFill>
              </a:rPr>
              <a:t> e </a:t>
            </a:r>
            <a:r>
              <a:rPr lang="en-US" sz="3200" b="1" dirty="0">
                <a:solidFill>
                  <a:schemeClr val="accent2">
                    <a:lumMod val="50000"/>
                  </a:schemeClr>
                </a:solidFill>
              </a:rPr>
              <a:t>p</a:t>
            </a:r>
            <a:r>
              <a:rPr lang="sq-AL" sz="3200" b="1" dirty="0">
                <a:solidFill>
                  <a:schemeClr val="accent2">
                    <a:lumMod val="50000"/>
                  </a:schemeClr>
                </a:solidFill>
              </a:rPr>
              <a:t>ara-kualifikimit </a:t>
            </a:r>
            <a:endParaRPr lang="sq-AL" sz="3200" b="1" i="1" dirty="0">
              <a:solidFill>
                <a:schemeClr val="accent2">
                  <a:lumMod val="50000"/>
                </a:schemeClr>
              </a:solidFill>
            </a:endParaRPr>
          </a:p>
        </p:txBody>
      </p:sp>
      <p:sp>
        <p:nvSpPr>
          <p:cNvPr id="2" name="Footer Placeholder 1"/>
          <p:cNvSpPr>
            <a:spLocks noGrp="1"/>
          </p:cNvSpPr>
          <p:nvPr>
            <p:ph type="ftr" sz="quarter" idx="11"/>
          </p:nvPr>
        </p:nvSpPr>
        <p:spPr>
          <a:xfrm>
            <a:off x="3124200" y="6356350"/>
            <a:ext cx="41148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3698965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763000" cy="5562600"/>
          </a:xfrm>
        </p:spPr>
        <p:txBody>
          <a:bodyPr/>
          <a:lstStyle/>
          <a:p>
            <a:pPr lvl="0" algn="just">
              <a:buFont typeface="Wingdings" pitchFamily="2" charset="2"/>
              <a:buChar char="q"/>
            </a:pPr>
            <a:r>
              <a:rPr lang="en-US" sz="2400" i="1" dirty="0"/>
              <a:t> </a:t>
            </a:r>
            <a:r>
              <a:rPr lang="sq-AL" sz="2400" u="sng" dirty="0"/>
              <a:t>Procesi</a:t>
            </a:r>
            <a:endParaRPr lang="sq-AL" sz="2400" dirty="0"/>
          </a:p>
          <a:p>
            <a:pPr marL="565150"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AK fton O</a:t>
            </a:r>
            <a:r>
              <a:rPr lang="en-US" sz="2400" dirty="0">
                <a:latin typeface="Cambria" panose="02040503050406030204" pitchFamily="18" charset="0"/>
                <a:ea typeface="Cambria" panose="02040503050406030204" pitchFamily="18" charset="0"/>
              </a:rPr>
              <a:t>E t</a:t>
            </a:r>
            <a:r>
              <a:rPr lang="sq-AL" sz="2400" dirty="0">
                <a:latin typeface="Cambria" panose="02040503050406030204" pitchFamily="18" charset="0"/>
                <a:ea typeface="Cambria" panose="02040503050406030204" pitchFamily="18" charset="0"/>
              </a:rPr>
              <a:t>e zgjedhur t’i dorëzojnë tenderët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fillestar</a:t>
            </a:r>
            <a:r>
              <a:rPr lang="sq-AL" sz="2400" dirty="0">
                <a:latin typeface="Cambria" panose="02040503050406030204" pitchFamily="18" charset="0"/>
                <a:ea typeface="Cambria" panose="02040503050406030204" pitchFamily="18" charset="0"/>
              </a:rPr>
              <a:t>ë dhe i vlerëson ato duke përdorur kriteret e dhënies të specifikuara në ftesën për tenderim</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 </a:t>
            </a:r>
          </a:p>
          <a:p>
            <a:pPr marL="565150"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propozimet e tyre vlerësohen  kryesisht ne aspektet e përputhshmërisë formale dhe administrative dhe si vlerësim/shqyrtim preliminar i përputhshmërisë teknike te </a:t>
            </a:r>
            <a:r>
              <a:rPr lang="sq-AL" sz="2400" dirty="0" smtClean="0">
                <a:latin typeface="Cambria" panose="02040503050406030204" pitchFamily="18" charset="0"/>
                <a:ea typeface="Cambria" panose="02040503050406030204" pitchFamily="18" charset="0"/>
              </a:rPr>
              <a:t>propozimeve. </a:t>
            </a:r>
            <a:endParaRPr lang="en-US" sz="2400" dirty="0">
              <a:latin typeface="Cambria" panose="02040503050406030204" pitchFamily="18" charset="0"/>
              <a:ea typeface="Cambria" panose="02040503050406030204" pitchFamily="18" charset="0"/>
            </a:endParaRPr>
          </a:p>
          <a:p>
            <a:pPr marL="565150"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këto propozime do te vleje vetëm si </a:t>
            </a:r>
            <a:r>
              <a:rPr lang="sq-AL" sz="2400" dirty="0" err="1">
                <a:latin typeface="Cambria" panose="02040503050406030204" pitchFamily="18" charset="0"/>
                <a:ea typeface="Cambria" panose="02040503050406030204" pitchFamily="18" charset="0"/>
              </a:rPr>
              <a:t>baz</a:t>
            </a:r>
            <a:r>
              <a:rPr lang="en-US" sz="2400" dirty="0">
                <a:latin typeface="Cambria" panose="02040503050406030204" pitchFamily="18" charset="0"/>
                <a:ea typeface="Cambria" panose="02040503050406030204" pitchFamily="18" charset="0"/>
              </a:rPr>
              <a:t>ë</a:t>
            </a:r>
            <a:r>
              <a:rPr lang="sq-AL" sz="2400" dirty="0">
                <a:latin typeface="Cambria" panose="02040503050406030204" pitchFamily="18" charset="0"/>
                <a:ea typeface="Cambria" panose="02040503050406030204" pitchFamily="18" charset="0"/>
              </a:rPr>
              <a:t> për zhvillimin  e negociatave për te finalizuar kushtet e kontratës.</a:t>
            </a:r>
            <a:endParaRPr lang="en-US" sz="2400" dirty="0">
              <a:latin typeface="Cambria" panose="02040503050406030204" pitchFamily="18" charset="0"/>
              <a:ea typeface="Cambria" panose="02040503050406030204" pitchFamily="18" charset="0"/>
            </a:endParaRPr>
          </a:p>
          <a:p>
            <a:pPr marL="565150"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Nëse numri i kandidateve te përzgjedhur është me shume se 6 AK duhet ti </a:t>
            </a:r>
            <a:r>
              <a:rPr lang="sq-AL" sz="2400" b="1" dirty="0">
                <a:latin typeface="Cambria" panose="02040503050406030204" pitchFamily="18" charset="0"/>
                <a:ea typeface="Cambria" panose="02040503050406030204" pitchFamily="18" charset="0"/>
              </a:rPr>
              <a:t>rivlerësoj aplikacionet sipas kritereve te përcaktuara n</a:t>
            </a:r>
            <a:r>
              <a:rPr lang="en-US" sz="2400" b="1" dirty="0">
                <a:latin typeface="Cambria" panose="02040503050406030204" pitchFamily="18" charset="0"/>
                <a:ea typeface="Cambria" panose="02040503050406030204" pitchFamily="18" charset="0"/>
              </a:rPr>
              <a:t>ë</a:t>
            </a:r>
            <a:r>
              <a:rPr lang="sq-AL" sz="2400" b="1" dirty="0">
                <a:latin typeface="Cambria" panose="02040503050406030204" pitchFamily="18" charset="0"/>
                <a:ea typeface="Cambria" panose="02040503050406030204" pitchFamily="18" charset="0"/>
              </a:rPr>
              <a:t> njoftimin për kontratë</a:t>
            </a:r>
            <a:r>
              <a:rPr lang="en-US" sz="2400" b="1"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p:txBody>
      </p:sp>
      <p:sp>
        <p:nvSpPr>
          <p:cNvPr id="4" name="Title 1"/>
          <p:cNvSpPr txBox="1">
            <a:spLocks/>
          </p:cNvSpPr>
          <p:nvPr/>
        </p:nvSpPr>
        <p:spPr>
          <a:xfrm>
            <a:off x="536178" y="188686"/>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3200" i="1" dirty="0">
                <a:solidFill>
                  <a:schemeClr val="accent2">
                    <a:lumMod val="50000"/>
                  </a:schemeClr>
                </a:solidFill>
              </a:rPr>
              <a:t> </a:t>
            </a:r>
            <a:r>
              <a:rPr lang="sq-AL" sz="3200" b="1" dirty="0">
                <a:solidFill>
                  <a:schemeClr val="accent2">
                    <a:lumMod val="50000"/>
                  </a:schemeClr>
                </a:solidFill>
              </a:rPr>
              <a:t>Faza e dyte </a:t>
            </a:r>
            <a:r>
              <a:rPr lang="en-US" sz="3200" b="1" dirty="0">
                <a:solidFill>
                  <a:schemeClr val="accent2">
                    <a:lumMod val="50000"/>
                  </a:schemeClr>
                </a:solidFill>
              </a:rPr>
              <a:t>- </a:t>
            </a:r>
            <a:r>
              <a:rPr lang="sq-AL" sz="3200" b="1" dirty="0">
                <a:solidFill>
                  <a:schemeClr val="accent2">
                    <a:lumMod val="50000"/>
                  </a:schemeClr>
                </a:solidFill>
              </a:rPr>
              <a:t>faza e tenderimit</a:t>
            </a:r>
          </a:p>
        </p:txBody>
      </p:sp>
      <p:sp>
        <p:nvSpPr>
          <p:cNvPr id="2" name="Footer Placeholder 1"/>
          <p:cNvSpPr>
            <a:spLocks noGrp="1"/>
          </p:cNvSpPr>
          <p:nvPr>
            <p:ph type="ftr" sz="quarter" idx="11"/>
          </p:nvPr>
        </p:nvSpPr>
        <p:spPr>
          <a:xfrm>
            <a:off x="3124200" y="6356350"/>
            <a:ext cx="41148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36989656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8915400" cy="6095998"/>
          </a:xfrm>
        </p:spPr>
        <p:txBody>
          <a:bodyPr/>
          <a:lstStyle/>
          <a:p>
            <a:pPr lvl="0" algn="just">
              <a:buFont typeface="Wingdings" panose="05000000000000000000" pitchFamily="2" charset="2"/>
              <a:buChar char="q"/>
            </a:pPr>
            <a:r>
              <a:rPr lang="sq-AL" sz="2400" dirty="0">
                <a:latin typeface="Cambria" panose="02040503050406030204" pitchFamily="18" charset="0"/>
                <a:ea typeface="Cambria" panose="02040503050406030204" pitchFamily="18" charset="0"/>
              </a:rPr>
              <a:t>Procedura e pranimit te </a:t>
            </a:r>
            <a:r>
              <a:rPr lang="en-US" sz="2400" dirty="0">
                <a:latin typeface="Cambria" panose="02040503050406030204" pitchFamily="18" charset="0"/>
                <a:ea typeface="Cambria" panose="02040503050406030204" pitchFamily="18" charset="0"/>
              </a:rPr>
              <a:t>tender</a:t>
            </a:r>
            <a:r>
              <a:rPr lang="sq-AL" sz="2400" dirty="0">
                <a:latin typeface="Cambria" panose="02040503050406030204" pitchFamily="18" charset="0"/>
                <a:ea typeface="Cambria" panose="02040503050406030204" pitchFamily="18" charset="0"/>
              </a:rPr>
              <a:t>ë</a:t>
            </a:r>
            <a:r>
              <a:rPr lang="en-US" sz="2400" dirty="0" err="1">
                <a:latin typeface="Cambria" panose="02040503050406030204" pitchFamily="18" charset="0"/>
                <a:ea typeface="Cambria" panose="02040503050406030204" pitchFamily="18" charset="0"/>
              </a:rPr>
              <a:t>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fillestar</a:t>
            </a:r>
            <a:r>
              <a:rPr lang="sq-AL" sz="2400" dirty="0">
                <a:latin typeface="Cambria" panose="02040503050406030204" pitchFamily="18" charset="0"/>
                <a:ea typeface="Cambria" panose="02040503050406030204" pitchFamily="18" charset="0"/>
              </a:rPr>
              <a:t>ë (propozimeve</a:t>
            </a:r>
            <a:r>
              <a:rPr lang="en-US" sz="2400"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a:p>
            <a:pPr marL="565150" lvl="0" algn="just">
              <a:buFont typeface="Wingdings" panose="05000000000000000000" pitchFamily="2" charset="2"/>
              <a:buChar char="§"/>
            </a:pPr>
            <a:r>
              <a:rPr lang="en-US" sz="2400" dirty="0">
                <a:latin typeface="Cambria" panose="02040503050406030204" pitchFamily="18" charset="0"/>
                <a:ea typeface="Cambria" panose="02040503050406030204" pitchFamily="18" charset="0"/>
              </a:rPr>
              <a:t>Ë</a:t>
            </a:r>
            <a:r>
              <a:rPr lang="sq-AL" sz="2400" dirty="0">
                <a:latin typeface="Cambria" panose="02040503050406030204" pitchFamily="18" charset="0"/>
                <a:ea typeface="Cambria" panose="02040503050406030204" pitchFamily="18" charset="0"/>
              </a:rPr>
              <a:t>sh</a:t>
            </a:r>
            <a:r>
              <a:rPr lang="en-US" sz="2400" dirty="0">
                <a:latin typeface="Cambria" panose="02040503050406030204" pitchFamily="18" charset="0"/>
                <a:ea typeface="Cambria" panose="02040503050406030204" pitchFamily="18" charset="0"/>
              </a:rPr>
              <a:t>t</a:t>
            </a:r>
            <a:r>
              <a:rPr lang="sq-AL" sz="2400" dirty="0">
                <a:latin typeface="Cambria" panose="02040503050406030204" pitchFamily="18" charset="0"/>
                <a:ea typeface="Cambria" panose="02040503050406030204" pitchFamily="18" charset="0"/>
              </a:rPr>
              <a:t>ë e ngjashme me procedurën e hapur</a:t>
            </a:r>
          </a:p>
          <a:p>
            <a:pPr marL="565150"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Autoriteti kontraktues i pranon ato te dorëzuara me kohe dhe nuk i hape ato propozime te cilat janë dorëzuar me vonese</a:t>
            </a:r>
            <a:endParaRPr lang="en-US" sz="2400" dirty="0">
              <a:latin typeface="Cambria" panose="02040503050406030204" pitchFamily="18" charset="0"/>
              <a:ea typeface="Cambria" panose="02040503050406030204" pitchFamily="18" charset="0"/>
            </a:endParaRPr>
          </a:p>
          <a:p>
            <a:pPr marL="565150"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Nuk ka hapje publike te oferte-propozimeve por vetëm një hapje e brendshme</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duke përgatitur një procesverbal hapjeje</a:t>
            </a:r>
            <a:endParaRPr lang="en-US" sz="2400"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en-US" sz="2400" dirty="0">
                <a:latin typeface="Cambria" panose="02040503050406030204" pitchFamily="18" charset="0"/>
                <a:ea typeface="Cambria" panose="02040503050406030204" pitchFamily="18" charset="0"/>
              </a:rPr>
              <a:t>P</a:t>
            </a:r>
            <a:r>
              <a:rPr lang="sq-AL" sz="2400" dirty="0" err="1">
                <a:latin typeface="Cambria" panose="02040503050406030204" pitchFamily="18" charset="0"/>
                <a:ea typeface="Cambria" panose="02040503050406030204" pitchFamily="18" charset="0"/>
              </a:rPr>
              <a:t>rocesverbali</a:t>
            </a:r>
            <a:r>
              <a:rPr lang="sq-AL" sz="2400" dirty="0">
                <a:latin typeface="Cambria" panose="02040503050406030204" pitchFamily="18" charset="0"/>
                <a:ea typeface="Cambria" panose="02040503050406030204" pitchFamily="18" charset="0"/>
              </a:rPr>
              <a:t> i hapjes se brendshëm” dhe regjistri i propozimeve te pranuara bëhen pjese e dosjes se aktivitetit duke qene ne dispozicion edhe te palëve te interesit.</a:t>
            </a:r>
            <a:endParaRPr lang="en-US" sz="2400" dirty="0">
              <a:latin typeface="Cambria" panose="02040503050406030204" pitchFamily="18" charset="0"/>
              <a:ea typeface="Cambria" panose="02040503050406030204" pitchFamily="18" charset="0"/>
            </a:endParaRPr>
          </a:p>
          <a:p>
            <a:pPr marL="0" indent="0" algn="just">
              <a:buNone/>
            </a:pPr>
            <a:endParaRPr lang="en-US" sz="2600" dirty="0">
              <a:latin typeface="Cambria" panose="02040503050406030204" pitchFamily="18" charset="0"/>
              <a:ea typeface="Cambria" panose="02040503050406030204" pitchFamily="18" charset="0"/>
            </a:endParaRPr>
          </a:p>
          <a:p>
            <a:pPr marL="565150" lvl="0" algn="just">
              <a:buFont typeface="Wingdings" pitchFamily="2" charset="2"/>
              <a:buChar char="Ø"/>
            </a:pPr>
            <a:endParaRPr lang="en-US" sz="2600" dirty="0"/>
          </a:p>
        </p:txBody>
      </p:sp>
      <p:sp>
        <p:nvSpPr>
          <p:cNvPr id="4" name="Title 1"/>
          <p:cNvSpPr txBox="1">
            <a:spLocks/>
          </p:cNvSpPr>
          <p:nvPr/>
        </p:nvSpPr>
        <p:spPr>
          <a:xfrm>
            <a:off x="462756" y="76200"/>
            <a:ext cx="8071644" cy="685801"/>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en-US" sz="3200" i="1" dirty="0">
                <a:solidFill>
                  <a:schemeClr val="accent2">
                    <a:lumMod val="50000"/>
                  </a:schemeClr>
                </a:solidFill>
              </a:rPr>
              <a:t> </a:t>
            </a:r>
            <a:r>
              <a:rPr lang="sq-AL" sz="3200" b="1" dirty="0">
                <a:solidFill>
                  <a:schemeClr val="accent2">
                    <a:lumMod val="50000"/>
                  </a:schemeClr>
                </a:solidFill>
              </a:rPr>
              <a:t>Faza e dyte e njohur si faza e tenderimit </a:t>
            </a:r>
          </a:p>
        </p:txBody>
      </p:sp>
      <p:sp>
        <p:nvSpPr>
          <p:cNvPr id="2" name="Footer Placeholder 1"/>
          <p:cNvSpPr>
            <a:spLocks noGrp="1"/>
          </p:cNvSpPr>
          <p:nvPr>
            <p:ph type="ftr" sz="quarter" idx="11"/>
          </p:nvPr>
        </p:nvSpPr>
        <p:spPr>
          <a:xfrm>
            <a:off x="3124200" y="6356350"/>
            <a:ext cx="43434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36989656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00" y="1295400"/>
            <a:ext cx="9017000" cy="5211763"/>
          </a:xfrm>
        </p:spPr>
        <p:txBody>
          <a:bodyPr/>
          <a:lstStyle/>
          <a:p>
            <a:pPr lvl="0" algn="just">
              <a:buFont typeface="Wingdings" panose="05000000000000000000" pitchFamily="2" charset="2"/>
              <a:buChar char="q"/>
            </a:pPr>
            <a:r>
              <a:rPr lang="sq-AL" sz="2400" dirty="0">
                <a:latin typeface="Cambria" panose="02040503050406030204" pitchFamily="18" charset="0"/>
                <a:ea typeface="Cambria" panose="02040503050406030204" pitchFamily="18" charset="0"/>
              </a:rPr>
              <a:t>Ftesa për negociata</a:t>
            </a:r>
            <a:r>
              <a:rPr lang="en-US" sz="2400"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  </a:t>
            </a:r>
          </a:p>
          <a:p>
            <a:pPr marL="565150"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me qellim finalizimi te kërkesës se autoritetit kontraktues</a:t>
            </a:r>
            <a:endParaRPr lang="en-US" sz="2400"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Kandidatet kanë mundësi te ndryshojnë dhe/ose kompletojnë  propozimet e tyre fillestare </a:t>
            </a:r>
            <a:endParaRPr lang="en-US" sz="2400"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negociatave me secilin pjesëmarrës duke u mbështetur ne një trajtim te barabarte te kandidateve</a:t>
            </a:r>
            <a:endParaRPr lang="en-US" sz="2400"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informatat e marra nga ndonjë pjesëmarrës ofroj pjesëmarrësve tjerë pa miratimin e paraprak te autorit te informatës</a:t>
            </a:r>
            <a:endParaRPr lang="en-US" sz="2400"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Kërkesat minimale dhe kriteret e dhënies nuk janë subjekt i negociatave</a:t>
            </a:r>
            <a:endParaRPr lang="en-US" sz="2400" dirty="0">
              <a:latin typeface="Cambria" panose="02040503050406030204" pitchFamily="18" charset="0"/>
              <a:ea typeface="Cambria" panose="02040503050406030204" pitchFamily="18" charset="0"/>
            </a:endParaRPr>
          </a:p>
        </p:txBody>
      </p:sp>
      <p:sp>
        <p:nvSpPr>
          <p:cNvPr id="4" name="Title 1"/>
          <p:cNvSpPr txBox="1">
            <a:spLocks/>
          </p:cNvSpPr>
          <p:nvPr/>
        </p:nvSpPr>
        <p:spPr>
          <a:xfrm>
            <a:off x="462756" y="152400"/>
            <a:ext cx="8300244" cy="1248197"/>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a:solidFill>
                  <a:schemeClr val="accent2">
                    <a:lumMod val="50000"/>
                  </a:schemeClr>
                </a:solidFill>
              </a:rPr>
              <a:t>F</a:t>
            </a:r>
            <a:r>
              <a:rPr lang="sq-AL" sz="3200" b="1" dirty="0" err="1">
                <a:solidFill>
                  <a:schemeClr val="accent2">
                    <a:lumMod val="50000"/>
                  </a:schemeClr>
                </a:solidFill>
              </a:rPr>
              <a:t>aza</a:t>
            </a:r>
            <a:r>
              <a:rPr lang="sq-AL" sz="3200" b="1" dirty="0">
                <a:solidFill>
                  <a:schemeClr val="accent2">
                    <a:lumMod val="50000"/>
                  </a:schemeClr>
                </a:solidFill>
              </a:rPr>
              <a:t> e tret</a:t>
            </a:r>
            <a:r>
              <a:rPr lang="en-US" sz="3200" b="1" dirty="0">
                <a:solidFill>
                  <a:schemeClr val="accent2">
                    <a:lumMod val="50000"/>
                  </a:schemeClr>
                </a:solidFill>
              </a:rPr>
              <a:t>ë</a:t>
            </a:r>
            <a:r>
              <a:rPr lang="sq-AL" sz="3200" b="1" dirty="0">
                <a:solidFill>
                  <a:schemeClr val="accent2">
                    <a:lumMod val="50000"/>
                  </a:schemeClr>
                </a:solidFill>
              </a:rPr>
              <a:t> </a:t>
            </a:r>
            <a:r>
              <a:rPr lang="en-US" sz="3200" b="1" dirty="0">
                <a:solidFill>
                  <a:schemeClr val="accent2">
                    <a:lumMod val="50000"/>
                  </a:schemeClr>
                </a:solidFill>
              </a:rPr>
              <a:t>-</a:t>
            </a:r>
            <a:r>
              <a:rPr lang="sq-AL" sz="3200" b="1" dirty="0">
                <a:solidFill>
                  <a:schemeClr val="accent2">
                    <a:lumMod val="50000"/>
                  </a:schemeClr>
                </a:solidFill>
              </a:rPr>
              <a:t> </a:t>
            </a:r>
            <a:r>
              <a:rPr lang="en-US" sz="3200" b="1" dirty="0">
                <a:solidFill>
                  <a:schemeClr val="accent2">
                    <a:lumMod val="50000"/>
                  </a:schemeClr>
                </a:solidFill>
              </a:rPr>
              <a:t>N</a:t>
            </a:r>
            <a:r>
              <a:rPr lang="sq-AL" sz="3200" b="1" dirty="0" err="1">
                <a:solidFill>
                  <a:schemeClr val="accent2">
                    <a:lumMod val="50000"/>
                  </a:schemeClr>
                </a:solidFill>
              </a:rPr>
              <a:t>egociata</a:t>
            </a:r>
            <a:r>
              <a:rPr lang="en-US" sz="3200" b="1" dirty="0">
                <a:solidFill>
                  <a:schemeClr val="accent2">
                    <a:lumMod val="50000"/>
                  </a:schemeClr>
                </a:solidFill>
              </a:rPr>
              <a:t>t</a:t>
            </a:r>
            <a:r>
              <a:rPr lang="sq-AL" sz="3200" b="1" dirty="0">
                <a:solidFill>
                  <a:schemeClr val="accent2">
                    <a:lumMod val="50000"/>
                  </a:schemeClr>
                </a:solidFill>
              </a:rPr>
              <a:t> dhe </a:t>
            </a:r>
            <a:r>
              <a:rPr lang="en-US" sz="3200" b="1" dirty="0">
                <a:solidFill>
                  <a:schemeClr val="accent2">
                    <a:lumMod val="50000"/>
                  </a:schemeClr>
                </a:solidFill>
              </a:rPr>
              <a:t>D</a:t>
            </a:r>
            <a:r>
              <a:rPr lang="sq-AL" sz="3200" b="1" dirty="0" err="1">
                <a:solidFill>
                  <a:schemeClr val="accent2">
                    <a:lumMod val="50000"/>
                  </a:schemeClr>
                </a:solidFill>
              </a:rPr>
              <a:t>hëni</a:t>
            </a:r>
            <a:r>
              <a:rPr lang="en-US" sz="3200" b="1" dirty="0">
                <a:solidFill>
                  <a:schemeClr val="accent2">
                    <a:lumMod val="50000"/>
                  </a:schemeClr>
                </a:solidFill>
              </a:rPr>
              <a:t>a</a:t>
            </a:r>
            <a:r>
              <a:rPr lang="sq-AL" sz="3200" b="1" dirty="0">
                <a:solidFill>
                  <a:schemeClr val="accent2">
                    <a:lumMod val="50000"/>
                  </a:schemeClr>
                </a:solidFill>
              </a:rPr>
              <a:t> e </a:t>
            </a:r>
            <a:r>
              <a:rPr lang="en-US" sz="3200" b="1" dirty="0">
                <a:solidFill>
                  <a:schemeClr val="accent2">
                    <a:lumMod val="50000"/>
                  </a:schemeClr>
                </a:solidFill>
              </a:rPr>
              <a:t>K</a:t>
            </a:r>
            <a:r>
              <a:rPr lang="sq-AL" sz="3200" b="1" dirty="0" err="1">
                <a:solidFill>
                  <a:schemeClr val="accent2">
                    <a:lumMod val="50000"/>
                  </a:schemeClr>
                </a:solidFill>
              </a:rPr>
              <a:t>ontrat</a:t>
            </a:r>
            <a:r>
              <a:rPr lang="en-US" sz="3200" b="1" dirty="0" err="1">
                <a:solidFill>
                  <a:schemeClr val="accent2">
                    <a:lumMod val="50000"/>
                  </a:schemeClr>
                </a:solidFill>
              </a:rPr>
              <a:t>ës</a:t>
            </a:r>
            <a:endParaRPr lang="en-US" sz="3200" b="1" dirty="0">
              <a:solidFill>
                <a:schemeClr val="accent2">
                  <a:lumMod val="50000"/>
                </a:schemeClr>
              </a:solidFill>
            </a:endParaRPr>
          </a:p>
          <a:p>
            <a:pPr algn="ctr"/>
            <a:r>
              <a:rPr lang="sq-AL" sz="3200" b="1" dirty="0">
                <a:solidFill>
                  <a:schemeClr val="accent2">
                    <a:lumMod val="50000"/>
                  </a:schemeClr>
                </a:solidFill>
              </a:rPr>
              <a:t> </a:t>
            </a:r>
            <a:endParaRPr lang="en-US" sz="3200" b="1" dirty="0">
              <a:solidFill>
                <a:schemeClr val="accent2">
                  <a:lumMod val="50000"/>
                </a:schemeClr>
              </a:solidFill>
            </a:endParaRPr>
          </a:p>
          <a:p>
            <a:pPr lvl="0" algn="ctr"/>
            <a:endParaRPr lang="sq-AL" sz="3200" b="1" i="1" dirty="0">
              <a:solidFill>
                <a:schemeClr val="accent2">
                  <a:lumMod val="50000"/>
                </a:schemeClr>
              </a:solidFill>
            </a:endParaRPr>
          </a:p>
        </p:txBody>
      </p:sp>
      <p:sp>
        <p:nvSpPr>
          <p:cNvPr id="2" name="Footer Placeholder 1"/>
          <p:cNvSpPr>
            <a:spLocks noGrp="1"/>
          </p:cNvSpPr>
          <p:nvPr>
            <p:ph type="ftr" sz="quarter" idx="11"/>
          </p:nvPr>
        </p:nvSpPr>
        <p:spPr>
          <a:xfrm>
            <a:off x="3124200" y="6356350"/>
            <a:ext cx="42672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3698965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76400"/>
            <a:ext cx="8915400" cy="4876800"/>
          </a:xfrm>
        </p:spPr>
        <p:txBody>
          <a:bodyPr/>
          <a:lstStyle/>
          <a:p>
            <a:pPr algn="just">
              <a:buFont typeface="Wingdings" pitchFamily="2" charset="2"/>
              <a:buChar char="q"/>
            </a:pPr>
            <a:r>
              <a:rPr lang="en-US" sz="2400" dirty="0"/>
              <a:t> </a:t>
            </a:r>
            <a:r>
              <a:rPr lang="sq-AL" sz="2400" dirty="0"/>
              <a:t>AK mund te zgjedhe ne mes dy variantev</a:t>
            </a:r>
            <a:r>
              <a:rPr lang="en-US" sz="2400" dirty="0"/>
              <a:t>e:</a:t>
            </a:r>
          </a:p>
          <a:p>
            <a:pPr marL="565150" algn="just">
              <a:buFont typeface="Wingdings" panose="05000000000000000000" pitchFamily="2" charset="2"/>
              <a:buChar char="§"/>
            </a:pPr>
            <a:r>
              <a:rPr lang="sq-AL" sz="2200" b="1" dirty="0"/>
              <a:t>Te zhvilloj negociata me te gjithë kandidatet </a:t>
            </a:r>
            <a:r>
              <a:rPr lang="sq-AL" sz="2200" dirty="0"/>
              <a:t>gjate ter</a:t>
            </a:r>
            <a:r>
              <a:rPr lang="en-US" sz="2200" dirty="0"/>
              <a:t>ë</a:t>
            </a:r>
            <a:r>
              <a:rPr lang="sq-AL" sz="2200" dirty="0"/>
              <a:t> kohës dhe ne fund te klasifikoj tenderët bazuar ne kriteret e dhënies te përcaktuara ne dosjen e tenderit   apo </a:t>
            </a:r>
            <a:endParaRPr lang="en-US" sz="2200" dirty="0"/>
          </a:p>
          <a:p>
            <a:pPr marL="565150" algn="just">
              <a:buFont typeface="Wingdings" panose="05000000000000000000" pitchFamily="2" charset="2"/>
              <a:buChar char="§"/>
            </a:pPr>
            <a:r>
              <a:rPr lang="sq-AL" sz="2200" b="1" dirty="0"/>
              <a:t>Te zhvilloje negociata n</a:t>
            </a:r>
            <a:r>
              <a:rPr lang="en-US" sz="2200" b="1" dirty="0"/>
              <a:t>ë</a:t>
            </a:r>
            <a:r>
              <a:rPr lang="sq-AL" sz="2200" b="1" dirty="0"/>
              <a:t> faza te njëpasnjëshme</a:t>
            </a:r>
            <a:r>
              <a:rPr lang="sq-AL" sz="2200" dirty="0"/>
              <a:t> me qellim te reduktimit te numrit te pjesëmarrësve ne fazat e me tejme. Kjo mund nëse është përcaktuar kështu dhe bazuar ne kriteret e dhënies te përcaktuara paraprakisht ne njoftimin e kontratës /dosjen e tenderit. </a:t>
            </a:r>
            <a:endParaRPr lang="en-US" sz="2200" dirty="0"/>
          </a:p>
          <a:p>
            <a:pPr marL="565150" algn="just">
              <a:buFont typeface="Wingdings" panose="05000000000000000000" pitchFamily="2" charset="2"/>
              <a:buChar char="§"/>
            </a:pPr>
            <a:r>
              <a:rPr lang="sq-AL" sz="2200" dirty="0"/>
              <a:t>Me këtë rast AK do te njoftoi me kohe secilin pjesëmarrës nëse do te ftohet për negociata te mëtejme ose jo.</a:t>
            </a:r>
            <a:endParaRPr lang="en-US" sz="2200" dirty="0"/>
          </a:p>
        </p:txBody>
      </p:sp>
      <p:sp>
        <p:nvSpPr>
          <p:cNvPr id="4" name="Title 1"/>
          <p:cNvSpPr txBox="1">
            <a:spLocks/>
          </p:cNvSpPr>
          <p:nvPr/>
        </p:nvSpPr>
        <p:spPr>
          <a:xfrm>
            <a:off x="304800" y="152400"/>
            <a:ext cx="8458200" cy="1248197"/>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a:solidFill>
                  <a:schemeClr val="accent2">
                    <a:lumMod val="50000"/>
                  </a:schemeClr>
                </a:solidFill>
              </a:rPr>
              <a:t>F</a:t>
            </a:r>
            <a:r>
              <a:rPr lang="sq-AL" sz="3200" b="1" dirty="0" err="1">
                <a:solidFill>
                  <a:schemeClr val="accent2">
                    <a:lumMod val="50000"/>
                  </a:schemeClr>
                </a:solidFill>
              </a:rPr>
              <a:t>aza</a:t>
            </a:r>
            <a:r>
              <a:rPr lang="sq-AL" sz="3200" b="1" dirty="0">
                <a:solidFill>
                  <a:schemeClr val="accent2">
                    <a:lumMod val="50000"/>
                  </a:schemeClr>
                </a:solidFill>
              </a:rPr>
              <a:t> e tret</a:t>
            </a:r>
            <a:r>
              <a:rPr lang="en-US" sz="3200" b="1" dirty="0">
                <a:solidFill>
                  <a:schemeClr val="accent2">
                    <a:lumMod val="50000"/>
                  </a:schemeClr>
                </a:solidFill>
              </a:rPr>
              <a:t>ë</a:t>
            </a:r>
            <a:r>
              <a:rPr lang="sq-AL" sz="3200" b="1" dirty="0">
                <a:solidFill>
                  <a:schemeClr val="accent2">
                    <a:lumMod val="50000"/>
                  </a:schemeClr>
                </a:solidFill>
              </a:rPr>
              <a:t> </a:t>
            </a:r>
            <a:r>
              <a:rPr lang="en-US" sz="3200" b="1" dirty="0">
                <a:solidFill>
                  <a:schemeClr val="accent2">
                    <a:lumMod val="50000"/>
                  </a:schemeClr>
                </a:solidFill>
              </a:rPr>
              <a:t>-</a:t>
            </a:r>
            <a:r>
              <a:rPr lang="sq-AL" sz="3200" b="1" dirty="0">
                <a:solidFill>
                  <a:schemeClr val="accent2">
                    <a:lumMod val="50000"/>
                  </a:schemeClr>
                </a:solidFill>
              </a:rPr>
              <a:t> </a:t>
            </a:r>
            <a:r>
              <a:rPr lang="en-US" sz="3200" b="1" dirty="0">
                <a:solidFill>
                  <a:schemeClr val="accent2">
                    <a:lumMod val="50000"/>
                  </a:schemeClr>
                </a:solidFill>
              </a:rPr>
              <a:t>N</a:t>
            </a:r>
            <a:r>
              <a:rPr lang="sq-AL" sz="3200" b="1" dirty="0" err="1">
                <a:solidFill>
                  <a:schemeClr val="accent2">
                    <a:lumMod val="50000"/>
                  </a:schemeClr>
                </a:solidFill>
              </a:rPr>
              <a:t>egociata</a:t>
            </a:r>
            <a:r>
              <a:rPr lang="en-US" sz="3200" b="1" dirty="0">
                <a:solidFill>
                  <a:schemeClr val="accent2">
                    <a:lumMod val="50000"/>
                  </a:schemeClr>
                </a:solidFill>
              </a:rPr>
              <a:t>t</a:t>
            </a:r>
            <a:r>
              <a:rPr lang="sq-AL" sz="3200" b="1" dirty="0">
                <a:solidFill>
                  <a:schemeClr val="accent2">
                    <a:lumMod val="50000"/>
                  </a:schemeClr>
                </a:solidFill>
              </a:rPr>
              <a:t> dhe </a:t>
            </a:r>
            <a:r>
              <a:rPr lang="en-US" sz="3200" b="1" dirty="0">
                <a:solidFill>
                  <a:schemeClr val="accent2">
                    <a:lumMod val="50000"/>
                  </a:schemeClr>
                </a:solidFill>
              </a:rPr>
              <a:t>D</a:t>
            </a:r>
            <a:r>
              <a:rPr lang="sq-AL" sz="3200" b="1" dirty="0" err="1">
                <a:solidFill>
                  <a:schemeClr val="accent2">
                    <a:lumMod val="50000"/>
                  </a:schemeClr>
                </a:solidFill>
              </a:rPr>
              <a:t>hëni</a:t>
            </a:r>
            <a:r>
              <a:rPr lang="en-US" sz="3200" b="1" dirty="0">
                <a:solidFill>
                  <a:schemeClr val="accent2">
                    <a:lumMod val="50000"/>
                  </a:schemeClr>
                </a:solidFill>
              </a:rPr>
              <a:t>a</a:t>
            </a:r>
            <a:r>
              <a:rPr lang="sq-AL" sz="3200" b="1" dirty="0">
                <a:solidFill>
                  <a:schemeClr val="accent2">
                    <a:lumMod val="50000"/>
                  </a:schemeClr>
                </a:solidFill>
              </a:rPr>
              <a:t> e </a:t>
            </a:r>
            <a:r>
              <a:rPr lang="en-US" sz="3200" b="1" dirty="0">
                <a:solidFill>
                  <a:schemeClr val="accent2">
                    <a:lumMod val="50000"/>
                  </a:schemeClr>
                </a:solidFill>
              </a:rPr>
              <a:t>K</a:t>
            </a:r>
            <a:r>
              <a:rPr lang="sq-AL" sz="3200" b="1" dirty="0" err="1">
                <a:solidFill>
                  <a:schemeClr val="accent2">
                    <a:lumMod val="50000"/>
                  </a:schemeClr>
                </a:solidFill>
              </a:rPr>
              <a:t>ontrat</a:t>
            </a:r>
            <a:r>
              <a:rPr lang="en-US" sz="3200" b="1" dirty="0" err="1">
                <a:solidFill>
                  <a:schemeClr val="accent2">
                    <a:lumMod val="50000"/>
                  </a:schemeClr>
                </a:solidFill>
              </a:rPr>
              <a:t>ës</a:t>
            </a:r>
            <a:endParaRPr lang="en-US" sz="3200" dirty="0">
              <a:solidFill>
                <a:schemeClr val="accent2">
                  <a:lumMod val="50000"/>
                </a:schemeClr>
              </a:solidFill>
            </a:endParaRPr>
          </a:p>
          <a:p>
            <a:pPr algn="ctr"/>
            <a:r>
              <a:rPr lang="sq-AL" sz="3200" dirty="0">
                <a:solidFill>
                  <a:schemeClr val="accent2">
                    <a:lumMod val="50000"/>
                  </a:schemeClr>
                </a:solidFill>
              </a:rPr>
              <a:t> </a:t>
            </a:r>
            <a:endParaRPr lang="en-US" sz="3200" dirty="0">
              <a:solidFill>
                <a:schemeClr val="accent2">
                  <a:lumMod val="50000"/>
                </a:schemeClr>
              </a:solidFill>
            </a:endParaRPr>
          </a:p>
          <a:p>
            <a:pPr algn="ctr"/>
            <a:endParaRPr lang="en-US" sz="3200" dirty="0">
              <a:solidFill>
                <a:schemeClr val="accent2">
                  <a:lumMod val="50000"/>
                </a:schemeClr>
              </a:solidFill>
            </a:endParaRPr>
          </a:p>
          <a:p>
            <a:pPr algn="ctr"/>
            <a:endParaRPr lang="en-US" sz="3200" dirty="0">
              <a:solidFill>
                <a:schemeClr val="accent2">
                  <a:lumMod val="50000"/>
                </a:schemeClr>
              </a:solidFill>
            </a:endParaRPr>
          </a:p>
          <a:p>
            <a:pPr algn="ctr"/>
            <a:endParaRPr lang="en-US" sz="3200" dirty="0">
              <a:solidFill>
                <a:schemeClr val="accent2">
                  <a:lumMod val="50000"/>
                </a:schemeClr>
              </a:solidFill>
            </a:endParaRPr>
          </a:p>
          <a:p>
            <a:pPr algn="ctr"/>
            <a:endParaRPr lang="en-US" sz="3200" dirty="0">
              <a:solidFill>
                <a:schemeClr val="accent2">
                  <a:lumMod val="50000"/>
                </a:schemeClr>
              </a:solidFill>
            </a:endParaRPr>
          </a:p>
          <a:p>
            <a:pPr lvl="0" algn="ctr"/>
            <a:endParaRPr lang="sq-AL" sz="3200" b="1" i="1" dirty="0">
              <a:solidFill>
                <a:schemeClr val="accent2">
                  <a:lumMod val="50000"/>
                </a:schemeClr>
              </a:solidFill>
            </a:endParaRPr>
          </a:p>
        </p:txBody>
      </p:sp>
      <p:sp>
        <p:nvSpPr>
          <p:cNvPr id="2" name="Footer Placeholder 1"/>
          <p:cNvSpPr>
            <a:spLocks noGrp="1"/>
          </p:cNvSpPr>
          <p:nvPr>
            <p:ph type="ftr" sz="quarter" idx="11"/>
          </p:nvPr>
        </p:nvSpPr>
        <p:spPr>
          <a:xfrm>
            <a:off x="1524000" y="6356350"/>
            <a:ext cx="44958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36989656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8991600" cy="4754563"/>
          </a:xfrm>
        </p:spPr>
        <p:txBody>
          <a:bodyPr/>
          <a:lstStyle/>
          <a:p>
            <a:pPr algn="just">
              <a:buFont typeface="Wingdings" pitchFamily="2" charset="2"/>
              <a:buChar char="q"/>
            </a:pPr>
            <a:r>
              <a:rPr lang="en-US" sz="2400" dirty="0"/>
              <a:t> </a:t>
            </a:r>
            <a:r>
              <a:rPr lang="sq-AL" sz="2400" dirty="0"/>
              <a:t>Është me rendësi qe AK</a:t>
            </a:r>
            <a:r>
              <a:rPr lang="en-US" sz="2400" dirty="0"/>
              <a:t>,</a:t>
            </a:r>
            <a:r>
              <a:rPr lang="sq-AL" sz="2400" dirty="0"/>
              <a:t> te</a:t>
            </a:r>
            <a:r>
              <a:rPr lang="en-US" sz="2400" dirty="0"/>
              <a:t>:</a:t>
            </a:r>
          </a:p>
          <a:p>
            <a:pPr marL="565150" algn="just">
              <a:buFont typeface="Wingdings" panose="05000000000000000000" pitchFamily="2" charset="2"/>
              <a:buChar char="§"/>
            </a:pPr>
            <a:r>
              <a:rPr lang="sq-AL" sz="2200" dirty="0"/>
              <a:t>te mbaje evidence te secilës faze te negociatave dhe te gjitha aktiviteteve duke dokumentuar metodat e përdorura, negociatat, komunikimet qofte  verbale apo me shkrim te bëra  me pjesëmarrësit. </a:t>
            </a:r>
          </a:p>
          <a:p>
            <a:pPr marL="565150" algn="just">
              <a:buFont typeface="Wingdings" panose="05000000000000000000" pitchFamily="2" charset="2"/>
              <a:buChar char="§"/>
            </a:pPr>
            <a:r>
              <a:rPr lang="sq-AL" sz="2200" dirty="0"/>
              <a:t>Pas finalizimit te procesit te negociatave </a:t>
            </a:r>
            <a:r>
              <a:rPr lang="en-US" sz="2200" dirty="0"/>
              <a:t>AK</a:t>
            </a:r>
            <a:r>
              <a:rPr lang="sq-AL" sz="2200" dirty="0"/>
              <a:t> do te ftoj </a:t>
            </a:r>
            <a:r>
              <a:rPr lang="sq-AL" sz="2200" b="1" dirty="0"/>
              <a:t>te gjithë</a:t>
            </a:r>
            <a:r>
              <a:rPr lang="sq-AL" sz="2200" dirty="0"/>
              <a:t> ata qe kanë marre pjese ne negociata te dorëzojnë tenderin përfundimtar bazuar ne një afat kohor te mjaftueshëm për përgatitjen e tyre</a:t>
            </a:r>
            <a:endParaRPr lang="en-US" sz="2200" dirty="0"/>
          </a:p>
          <a:p>
            <a:pPr marL="565150" algn="just">
              <a:buFont typeface="Wingdings" panose="05000000000000000000" pitchFamily="2" charset="2"/>
              <a:buChar char="§"/>
            </a:pPr>
            <a:r>
              <a:rPr lang="sq-AL" sz="2200" dirty="0"/>
              <a:t>Këto tenderë me pastaj do te vlerësohen bazuar ne kriteret e dhënies te specifikuar ne dosjen e tenderit.</a:t>
            </a:r>
            <a:endParaRPr lang="en-US" sz="2200" dirty="0"/>
          </a:p>
          <a:p>
            <a:pPr marL="565150" algn="just">
              <a:buFont typeface="Wingdings" panose="05000000000000000000" pitchFamily="2" charset="2"/>
              <a:buChar char="§"/>
            </a:pPr>
            <a:r>
              <a:rPr lang="sq-AL" sz="1800" dirty="0"/>
              <a:t>Procedura e vlerësimit dhe e dhënies se kontratës ne këtë faze është krejtësisht sikur edhe te procedurat e hapura.</a:t>
            </a:r>
            <a:endParaRPr lang="en-US" sz="1800" dirty="0"/>
          </a:p>
          <a:p>
            <a:pPr marL="565150" algn="just">
              <a:buFont typeface="Wingdings" pitchFamily="2" charset="2"/>
              <a:buChar char="Ø"/>
            </a:pPr>
            <a:endParaRPr lang="en-US" sz="2200" dirty="0"/>
          </a:p>
        </p:txBody>
      </p:sp>
      <p:sp>
        <p:nvSpPr>
          <p:cNvPr id="4" name="Title 1"/>
          <p:cNvSpPr txBox="1">
            <a:spLocks/>
          </p:cNvSpPr>
          <p:nvPr/>
        </p:nvSpPr>
        <p:spPr>
          <a:xfrm>
            <a:off x="0" y="152400"/>
            <a:ext cx="9144000" cy="12191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a:solidFill>
                  <a:schemeClr val="accent2">
                    <a:lumMod val="50000"/>
                  </a:schemeClr>
                </a:solidFill>
              </a:rPr>
              <a:t>F</a:t>
            </a:r>
            <a:r>
              <a:rPr lang="sq-AL" sz="3200" b="1" dirty="0" err="1">
                <a:solidFill>
                  <a:schemeClr val="accent2">
                    <a:lumMod val="50000"/>
                  </a:schemeClr>
                </a:solidFill>
              </a:rPr>
              <a:t>aza</a:t>
            </a:r>
            <a:r>
              <a:rPr lang="sq-AL" sz="3200" b="1" dirty="0">
                <a:solidFill>
                  <a:schemeClr val="accent2">
                    <a:lumMod val="50000"/>
                  </a:schemeClr>
                </a:solidFill>
              </a:rPr>
              <a:t> e tret</a:t>
            </a:r>
            <a:r>
              <a:rPr lang="en-US" sz="3200" b="1" dirty="0">
                <a:solidFill>
                  <a:schemeClr val="accent2">
                    <a:lumMod val="50000"/>
                  </a:schemeClr>
                </a:solidFill>
              </a:rPr>
              <a:t>ë</a:t>
            </a:r>
            <a:r>
              <a:rPr lang="sq-AL" sz="3200" b="1" dirty="0">
                <a:solidFill>
                  <a:schemeClr val="accent2">
                    <a:lumMod val="50000"/>
                  </a:schemeClr>
                </a:solidFill>
              </a:rPr>
              <a:t> </a:t>
            </a:r>
            <a:r>
              <a:rPr lang="en-US" sz="3200" b="1" dirty="0">
                <a:solidFill>
                  <a:schemeClr val="accent2">
                    <a:lumMod val="50000"/>
                  </a:schemeClr>
                </a:solidFill>
              </a:rPr>
              <a:t>-</a:t>
            </a:r>
            <a:r>
              <a:rPr lang="sq-AL" sz="3200" b="1" dirty="0">
                <a:solidFill>
                  <a:schemeClr val="accent2">
                    <a:lumMod val="50000"/>
                  </a:schemeClr>
                </a:solidFill>
              </a:rPr>
              <a:t> </a:t>
            </a:r>
            <a:r>
              <a:rPr lang="en-US" sz="3200" b="1" dirty="0">
                <a:solidFill>
                  <a:schemeClr val="accent2">
                    <a:lumMod val="50000"/>
                  </a:schemeClr>
                </a:solidFill>
              </a:rPr>
              <a:t>N</a:t>
            </a:r>
            <a:r>
              <a:rPr lang="sq-AL" sz="3200" b="1" dirty="0" err="1">
                <a:solidFill>
                  <a:schemeClr val="accent2">
                    <a:lumMod val="50000"/>
                  </a:schemeClr>
                </a:solidFill>
              </a:rPr>
              <a:t>egociata</a:t>
            </a:r>
            <a:r>
              <a:rPr lang="en-US" sz="3200" b="1" dirty="0">
                <a:solidFill>
                  <a:schemeClr val="accent2">
                    <a:lumMod val="50000"/>
                  </a:schemeClr>
                </a:solidFill>
              </a:rPr>
              <a:t>t</a:t>
            </a:r>
            <a:r>
              <a:rPr lang="sq-AL" sz="3200" b="1" dirty="0">
                <a:solidFill>
                  <a:schemeClr val="accent2">
                    <a:lumMod val="50000"/>
                  </a:schemeClr>
                </a:solidFill>
              </a:rPr>
              <a:t> dhe </a:t>
            </a:r>
            <a:r>
              <a:rPr lang="en-US" sz="3200" b="1" dirty="0">
                <a:solidFill>
                  <a:schemeClr val="accent2">
                    <a:lumMod val="50000"/>
                  </a:schemeClr>
                </a:solidFill>
              </a:rPr>
              <a:t>D</a:t>
            </a:r>
            <a:r>
              <a:rPr lang="sq-AL" sz="3200" b="1" dirty="0" err="1">
                <a:solidFill>
                  <a:schemeClr val="accent2">
                    <a:lumMod val="50000"/>
                  </a:schemeClr>
                </a:solidFill>
              </a:rPr>
              <a:t>hëni</a:t>
            </a:r>
            <a:r>
              <a:rPr lang="en-US" sz="3200" b="1" dirty="0">
                <a:solidFill>
                  <a:schemeClr val="accent2">
                    <a:lumMod val="50000"/>
                  </a:schemeClr>
                </a:solidFill>
              </a:rPr>
              <a:t>a</a:t>
            </a:r>
            <a:r>
              <a:rPr lang="sq-AL" sz="3200" b="1" dirty="0">
                <a:solidFill>
                  <a:schemeClr val="accent2">
                    <a:lumMod val="50000"/>
                  </a:schemeClr>
                </a:solidFill>
              </a:rPr>
              <a:t> e </a:t>
            </a:r>
            <a:r>
              <a:rPr lang="en-US" sz="3200" b="1" dirty="0">
                <a:solidFill>
                  <a:schemeClr val="accent2">
                    <a:lumMod val="50000"/>
                  </a:schemeClr>
                </a:solidFill>
              </a:rPr>
              <a:t>K</a:t>
            </a:r>
            <a:r>
              <a:rPr lang="sq-AL" sz="3200" b="1" dirty="0" err="1">
                <a:solidFill>
                  <a:schemeClr val="accent2">
                    <a:lumMod val="50000"/>
                  </a:schemeClr>
                </a:solidFill>
              </a:rPr>
              <a:t>ontrat</a:t>
            </a:r>
            <a:r>
              <a:rPr lang="en-US" sz="3200" b="1" dirty="0" err="1">
                <a:solidFill>
                  <a:schemeClr val="accent2">
                    <a:lumMod val="50000"/>
                  </a:schemeClr>
                </a:solidFill>
              </a:rPr>
              <a:t>ës</a:t>
            </a:r>
            <a:endParaRPr lang="en-US" sz="3200" dirty="0">
              <a:solidFill>
                <a:schemeClr val="accent2">
                  <a:lumMod val="50000"/>
                </a:schemeClr>
              </a:solidFill>
            </a:endParaRPr>
          </a:p>
          <a:p>
            <a:pPr algn="ctr"/>
            <a:r>
              <a:rPr lang="sq-AL" sz="3200" dirty="0">
                <a:solidFill>
                  <a:schemeClr val="accent2">
                    <a:lumMod val="50000"/>
                  </a:schemeClr>
                </a:solidFill>
              </a:rPr>
              <a:t> </a:t>
            </a:r>
            <a:endParaRPr lang="en-US" sz="3200" dirty="0">
              <a:solidFill>
                <a:schemeClr val="accent2">
                  <a:lumMod val="50000"/>
                </a:schemeClr>
              </a:solidFill>
            </a:endParaRPr>
          </a:p>
          <a:p>
            <a:pPr lvl="0" algn="ctr"/>
            <a:endParaRPr lang="sq-AL" sz="3200" b="1" i="1" dirty="0">
              <a:solidFill>
                <a:schemeClr val="accent2">
                  <a:lumMod val="50000"/>
                </a:schemeClr>
              </a:solidFill>
            </a:endParaRPr>
          </a:p>
        </p:txBody>
      </p:sp>
      <p:sp>
        <p:nvSpPr>
          <p:cNvPr id="2" name="Footer Placeholder 1"/>
          <p:cNvSpPr>
            <a:spLocks noGrp="1"/>
          </p:cNvSpPr>
          <p:nvPr>
            <p:ph type="ftr" sz="quarter" idx="11"/>
          </p:nvPr>
        </p:nvSpPr>
        <p:spPr>
          <a:xfrm>
            <a:off x="1752600" y="6356350"/>
            <a:ext cx="42672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3698965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86" y="1676400"/>
            <a:ext cx="9144000" cy="4267200"/>
          </a:xfrm>
        </p:spPr>
        <p:txBody>
          <a:bodyPr/>
          <a:lstStyle/>
          <a:p>
            <a:pPr>
              <a:buFont typeface="Wingdings" pitchFamily="2" charset="2"/>
              <a:buChar char="q"/>
            </a:pPr>
            <a:r>
              <a:rPr lang="en-US" sz="2600" dirty="0"/>
              <a:t> </a:t>
            </a:r>
            <a:r>
              <a:rPr lang="sq-AL" sz="2600" b="1" dirty="0"/>
              <a:t>Shpërblimi</a:t>
            </a:r>
            <a:r>
              <a:rPr lang="en-US" sz="2600" b="1" dirty="0"/>
              <a:t>:</a:t>
            </a:r>
            <a:endParaRPr lang="en-US" sz="2600" dirty="0"/>
          </a:p>
          <a:p>
            <a:pPr lvl="0">
              <a:buFont typeface="Wingdings" panose="05000000000000000000" pitchFamily="2" charset="2"/>
              <a:buChar char="§"/>
            </a:pPr>
            <a:r>
              <a:rPr lang="sq-AL" sz="2600" dirty="0">
                <a:latin typeface="Cambria" panose="02040503050406030204" pitchFamily="18" charset="0"/>
                <a:ea typeface="Cambria" panose="02040503050406030204" pitchFamily="18" charset="0"/>
              </a:rPr>
              <a:t>Autoritetet kontraktuese mund te shpërblejnë kontratat në bazë të tenderëve fillestare pa negociata, ku ata kanë përcaktuar ketë në njoftimin e kontratës</a:t>
            </a:r>
            <a:endParaRPr lang="en-US" sz="2600" dirty="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600" dirty="0">
                <a:latin typeface="Cambria" panose="02040503050406030204" pitchFamily="18" charset="0"/>
                <a:ea typeface="Cambria" panose="02040503050406030204" pitchFamily="18" charset="0"/>
              </a:rPr>
              <a:t>Autoritetet kontraktuese mund te shpërblejnë kontratat vetëm pas negociatave dhe pas dorëzimit te tenderit përfundimtar, ku ata kanë përcaktuar ketë në njoftimin e kontratës.</a:t>
            </a:r>
          </a:p>
          <a:p>
            <a:pPr marL="565150">
              <a:buFont typeface="Wingdings" panose="05000000000000000000" pitchFamily="2" charset="2"/>
              <a:buChar char="§"/>
            </a:pPr>
            <a:endParaRPr lang="en-US" sz="2600" dirty="0">
              <a:latin typeface="Cambria" panose="02040503050406030204" pitchFamily="18" charset="0"/>
              <a:ea typeface="Cambria" panose="02040503050406030204" pitchFamily="18" charset="0"/>
            </a:endParaRPr>
          </a:p>
          <a:p>
            <a:pPr marL="222250" indent="0">
              <a:buNone/>
            </a:pPr>
            <a:endParaRPr lang="en-US" sz="2600" dirty="0"/>
          </a:p>
        </p:txBody>
      </p:sp>
      <p:sp>
        <p:nvSpPr>
          <p:cNvPr id="4" name="Title 1"/>
          <p:cNvSpPr txBox="1">
            <a:spLocks/>
          </p:cNvSpPr>
          <p:nvPr/>
        </p:nvSpPr>
        <p:spPr>
          <a:xfrm>
            <a:off x="0" y="152400"/>
            <a:ext cx="9144000" cy="12191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a:solidFill>
                  <a:schemeClr val="accent2">
                    <a:lumMod val="50000"/>
                  </a:schemeClr>
                </a:solidFill>
              </a:rPr>
              <a:t>F</a:t>
            </a:r>
            <a:r>
              <a:rPr lang="sq-AL" sz="3200" b="1" dirty="0" err="1">
                <a:solidFill>
                  <a:schemeClr val="accent2">
                    <a:lumMod val="50000"/>
                  </a:schemeClr>
                </a:solidFill>
              </a:rPr>
              <a:t>aza</a:t>
            </a:r>
            <a:r>
              <a:rPr lang="sq-AL" sz="3200" b="1" dirty="0">
                <a:solidFill>
                  <a:schemeClr val="accent2">
                    <a:lumMod val="50000"/>
                  </a:schemeClr>
                </a:solidFill>
              </a:rPr>
              <a:t> e tret</a:t>
            </a:r>
            <a:r>
              <a:rPr lang="en-US" sz="3200" b="1" dirty="0">
                <a:solidFill>
                  <a:schemeClr val="accent2">
                    <a:lumMod val="50000"/>
                  </a:schemeClr>
                </a:solidFill>
              </a:rPr>
              <a:t>ë</a:t>
            </a:r>
            <a:r>
              <a:rPr lang="sq-AL" sz="3200" b="1" dirty="0">
                <a:solidFill>
                  <a:schemeClr val="accent2">
                    <a:lumMod val="50000"/>
                  </a:schemeClr>
                </a:solidFill>
              </a:rPr>
              <a:t> </a:t>
            </a:r>
            <a:r>
              <a:rPr lang="en-US" sz="3200" b="1" dirty="0">
                <a:solidFill>
                  <a:schemeClr val="accent2">
                    <a:lumMod val="50000"/>
                  </a:schemeClr>
                </a:solidFill>
              </a:rPr>
              <a:t>-</a:t>
            </a:r>
            <a:r>
              <a:rPr lang="sq-AL" sz="3200" b="1" dirty="0">
                <a:solidFill>
                  <a:schemeClr val="accent2">
                    <a:lumMod val="50000"/>
                  </a:schemeClr>
                </a:solidFill>
              </a:rPr>
              <a:t> </a:t>
            </a:r>
            <a:r>
              <a:rPr lang="en-US" sz="3200" b="1" dirty="0">
                <a:solidFill>
                  <a:schemeClr val="accent2">
                    <a:lumMod val="50000"/>
                  </a:schemeClr>
                </a:solidFill>
              </a:rPr>
              <a:t>N</a:t>
            </a:r>
            <a:r>
              <a:rPr lang="sq-AL" sz="3200" b="1" dirty="0" err="1">
                <a:solidFill>
                  <a:schemeClr val="accent2">
                    <a:lumMod val="50000"/>
                  </a:schemeClr>
                </a:solidFill>
              </a:rPr>
              <a:t>egociata</a:t>
            </a:r>
            <a:r>
              <a:rPr lang="en-US" sz="3200" b="1" dirty="0">
                <a:solidFill>
                  <a:schemeClr val="accent2">
                    <a:lumMod val="50000"/>
                  </a:schemeClr>
                </a:solidFill>
              </a:rPr>
              <a:t>t</a:t>
            </a:r>
            <a:r>
              <a:rPr lang="sq-AL" sz="3200" b="1" dirty="0">
                <a:solidFill>
                  <a:schemeClr val="accent2">
                    <a:lumMod val="50000"/>
                  </a:schemeClr>
                </a:solidFill>
              </a:rPr>
              <a:t> dhe </a:t>
            </a:r>
            <a:r>
              <a:rPr lang="en-US" sz="3200" b="1" dirty="0">
                <a:solidFill>
                  <a:schemeClr val="accent2">
                    <a:lumMod val="50000"/>
                  </a:schemeClr>
                </a:solidFill>
              </a:rPr>
              <a:t>D</a:t>
            </a:r>
            <a:r>
              <a:rPr lang="sq-AL" sz="3200" b="1" dirty="0" err="1">
                <a:solidFill>
                  <a:schemeClr val="accent2">
                    <a:lumMod val="50000"/>
                  </a:schemeClr>
                </a:solidFill>
              </a:rPr>
              <a:t>hëni</a:t>
            </a:r>
            <a:r>
              <a:rPr lang="en-US" sz="3200" b="1" dirty="0">
                <a:solidFill>
                  <a:schemeClr val="accent2">
                    <a:lumMod val="50000"/>
                  </a:schemeClr>
                </a:solidFill>
              </a:rPr>
              <a:t>a</a:t>
            </a:r>
            <a:r>
              <a:rPr lang="sq-AL" sz="3200" b="1" dirty="0">
                <a:solidFill>
                  <a:schemeClr val="accent2">
                    <a:lumMod val="50000"/>
                  </a:schemeClr>
                </a:solidFill>
              </a:rPr>
              <a:t> e </a:t>
            </a:r>
            <a:r>
              <a:rPr lang="en-US" sz="3200" b="1" dirty="0">
                <a:solidFill>
                  <a:schemeClr val="accent2">
                    <a:lumMod val="50000"/>
                  </a:schemeClr>
                </a:solidFill>
              </a:rPr>
              <a:t>K</a:t>
            </a:r>
            <a:r>
              <a:rPr lang="sq-AL" sz="3200" b="1" dirty="0" err="1">
                <a:solidFill>
                  <a:schemeClr val="accent2">
                    <a:lumMod val="50000"/>
                  </a:schemeClr>
                </a:solidFill>
              </a:rPr>
              <a:t>ontrat</a:t>
            </a:r>
            <a:r>
              <a:rPr lang="en-US" sz="3200" b="1" dirty="0" err="1">
                <a:solidFill>
                  <a:schemeClr val="accent2">
                    <a:lumMod val="50000"/>
                  </a:schemeClr>
                </a:solidFill>
              </a:rPr>
              <a:t>ës</a:t>
            </a:r>
            <a:endParaRPr lang="en-US" sz="3200" dirty="0">
              <a:solidFill>
                <a:schemeClr val="accent2">
                  <a:lumMod val="50000"/>
                </a:schemeClr>
              </a:solidFill>
            </a:endParaRPr>
          </a:p>
          <a:p>
            <a:pPr algn="ctr"/>
            <a:r>
              <a:rPr lang="sq-AL" sz="3200" dirty="0">
                <a:solidFill>
                  <a:schemeClr val="accent2">
                    <a:lumMod val="50000"/>
                  </a:schemeClr>
                </a:solidFill>
              </a:rPr>
              <a:t> </a:t>
            </a:r>
            <a:endParaRPr lang="en-US" sz="3200" dirty="0">
              <a:solidFill>
                <a:schemeClr val="accent2">
                  <a:lumMod val="50000"/>
                </a:schemeClr>
              </a:solidFill>
            </a:endParaRPr>
          </a:p>
          <a:p>
            <a:pPr lvl="0" algn="ctr"/>
            <a:endParaRPr lang="sq-AL" sz="3200" b="1" i="1" dirty="0">
              <a:solidFill>
                <a:schemeClr val="accent2">
                  <a:lumMod val="50000"/>
                </a:schemeClr>
              </a:solidFill>
            </a:endParaRPr>
          </a:p>
        </p:txBody>
      </p:sp>
      <p:sp>
        <p:nvSpPr>
          <p:cNvPr id="2" name="Footer Placeholder 1"/>
          <p:cNvSpPr>
            <a:spLocks noGrp="1"/>
          </p:cNvSpPr>
          <p:nvPr>
            <p:ph type="ftr" sz="quarter" idx="11"/>
          </p:nvPr>
        </p:nvSpPr>
        <p:spPr>
          <a:xfrm>
            <a:off x="1752600" y="6356350"/>
            <a:ext cx="42672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3698965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p:spPr>
        <p:txBody>
          <a:bodyPr/>
          <a:lstStyle/>
          <a:p>
            <a:r>
              <a:rPr lang="sq-AL" sz="2800" b="1" dirty="0">
                <a:solidFill>
                  <a:srgbClr val="0070C0"/>
                </a:solidFill>
                <a:latin typeface="Cambria" panose="02040503050406030204" pitchFamily="18" charset="0"/>
                <a:ea typeface="Cambria" panose="02040503050406030204" pitchFamily="18" charset="0"/>
              </a:rPr>
              <a:t>Qëllimi</a:t>
            </a:r>
            <a:br>
              <a:rPr lang="sq-AL" sz="2800" b="1" dirty="0">
                <a:solidFill>
                  <a:srgbClr val="0070C0"/>
                </a:solidFill>
                <a:latin typeface="Cambria" panose="02040503050406030204" pitchFamily="18" charset="0"/>
                <a:ea typeface="Cambria" panose="02040503050406030204" pitchFamily="18" charset="0"/>
              </a:rPr>
            </a:br>
            <a:endParaRPr lang="sq-AL" sz="2800" dirty="0">
              <a:solidFill>
                <a:srgbClr val="0070C0"/>
              </a:solidFill>
            </a:endParaRPr>
          </a:p>
        </p:txBody>
      </p:sp>
      <p:sp>
        <p:nvSpPr>
          <p:cNvPr id="3" name="Content Placeholder 2"/>
          <p:cNvSpPr>
            <a:spLocks noGrp="1"/>
          </p:cNvSpPr>
          <p:nvPr>
            <p:ph idx="1"/>
          </p:nvPr>
        </p:nvSpPr>
        <p:spPr>
          <a:xfrm>
            <a:off x="0" y="914400"/>
            <a:ext cx="9144000" cy="5943600"/>
          </a:xfrm>
        </p:spPr>
        <p:txBody>
          <a:bodyPr/>
          <a:lstStyle/>
          <a:p>
            <a:pPr marL="0" indent="0" algn="just">
              <a:buNone/>
              <a:defRPr/>
            </a:pPr>
            <a:r>
              <a:rPr lang="en-US" sz="2400" dirty="0" err="1">
                <a:latin typeface="Cambria" panose="02040503050406030204" pitchFamily="18" charset="0"/>
                <a:ea typeface="Cambria" panose="02040503050406030204" pitchFamily="18" charset="0"/>
              </a:rPr>
              <a:t>Qëllimi</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i këtij </a:t>
            </a:r>
            <a:r>
              <a:rPr lang="sq-AL" sz="2400" dirty="0" smtClean="0">
                <a:latin typeface="Cambria" panose="02040503050406030204" pitchFamily="18" charset="0"/>
                <a:ea typeface="Cambria" panose="02040503050406030204" pitchFamily="18" charset="0"/>
              </a:rPr>
              <a:t>moduli është që </a:t>
            </a:r>
            <a:r>
              <a:rPr lang="sq-AL" sz="2400" dirty="0">
                <a:latin typeface="Cambria" panose="02040503050406030204" pitchFamily="18" charset="0"/>
                <a:ea typeface="Cambria" panose="02040503050406030204" pitchFamily="18" charset="0"/>
              </a:rPr>
              <a:t>pjesmarresit </a:t>
            </a:r>
            <a:r>
              <a:rPr lang="sq-AL" sz="2400" dirty="0" smtClean="0">
                <a:latin typeface="Cambria" panose="02040503050406030204" pitchFamily="18" charset="0"/>
                <a:ea typeface="Cambria" panose="02040503050406030204" pitchFamily="18" charset="0"/>
              </a:rPr>
              <a:t>të dinë për </a:t>
            </a:r>
            <a:r>
              <a:rPr lang="sq-AL" sz="2400" dirty="0">
                <a:latin typeface="Cambria" panose="02040503050406030204" pitchFamily="18" charset="0"/>
                <a:ea typeface="Cambria" panose="02040503050406030204" pitchFamily="18" charset="0"/>
              </a:rPr>
              <a:t>procedurat e negociuara </a:t>
            </a:r>
            <a:r>
              <a:rPr lang="sq-AL" sz="2400" dirty="0" smtClean="0">
                <a:latin typeface="Cambria" panose="02040503050406030204" pitchFamily="18" charset="0"/>
                <a:ea typeface="Cambria" panose="02040503050406030204" pitchFamily="18" charset="0"/>
              </a:rPr>
              <a:t> te prokurimit  dhe përdorimin e tyre ne praktik :</a:t>
            </a:r>
          </a:p>
          <a:p>
            <a:pPr marL="0" indent="0" algn="just">
              <a:buNone/>
              <a:defRPr/>
            </a:pPr>
            <a:endParaRPr lang="en-US" sz="2400" dirty="0">
              <a:latin typeface="Cambria" panose="02040503050406030204" pitchFamily="18" charset="0"/>
              <a:ea typeface="Cambria" panose="02040503050406030204" pitchFamily="18" charset="0"/>
              <a:cs typeface="Arial" pitchFamily="34" charset="0"/>
            </a:endParaRPr>
          </a:p>
          <a:p>
            <a:pPr marL="579437"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Kur mund t</a:t>
            </a:r>
            <a:r>
              <a:rPr lang="en-US" sz="2400" dirty="0">
                <a:latin typeface="Cambria" panose="02040503050406030204" pitchFamily="18" charset="0"/>
                <a:ea typeface="Cambria" panose="02040503050406030204" pitchFamily="18" charset="0"/>
              </a:rPr>
              <a:t>e </a:t>
            </a:r>
            <a:r>
              <a:rPr lang="sq-AL" sz="2400" dirty="0">
                <a:latin typeface="Cambria" panose="02040503050406030204" pitchFamily="18" charset="0"/>
                <a:ea typeface="Cambria" panose="02040503050406030204" pitchFamily="18" charset="0"/>
              </a:rPr>
              <a:t>përdorim </a:t>
            </a:r>
            <a:r>
              <a:rPr lang="sq-AL" sz="2400" dirty="0" smtClean="0">
                <a:latin typeface="Cambria" panose="02040503050406030204" pitchFamily="18" charset="0"/>
                <a:ea typeface="Cambria" panose="02040503050406030204" pitchFamily="18" charset="0"/>
              </a:rPr>
              <a:t>procedura konkurruese me negociata </a:t>
            </a:r>
            <a:endParaRPr lang="sq-AL" sz="2400" dirty="0">
              <a:latin typeface="Cambria" panose="02040503050406030204" pitchFamily="18" charset="0"/>
              <a:ea typeface="Cambria" panose="02040503050406030204" pitchFamily="18" charset="0"/>
            </a:endParaRPr>
          </a:p>
          <a:p>
            <a:pPr marL="579437"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Si </a:t>
            </a:r>
            <a:r>
              <a:rPr lang="sq-AL" sz="2400" dirty="0" smtClean="0">
                <a:latin typeface="Cambria" panose="02040503050406030204" pitchFamily="18" charset="0"/>
                <a:ea typeface="Cambria" panose="02040503050406030204" pitchFamily="18" charset="0"/>
              </a:rPr>
              <a:t>funksionon kjo </a:t>
            </a:r>
            <a:r>
              <a:rPr lang="sq-AL" sz="2400" dirty="0" err="1" smtClean="0">
                <a:latin typeface="Cambria" panose="02040503050406030204" pitchFamily="18" charset="0"/>
                <a:ea typeface="Cambria" panose="02040503050406030204" pitchFamily="18" charset="0"/>
              </a:rPr>
              <a:t>procedur</a:t>
            </a:r>
            <a:r>
              <a:rPr lang="sq-AL" sz="2400" dirty="0" smtClean="0">
                <a:latin typeface="Cambria" panose="02040503050406030204" pitchFamily="18" charset="0"/>
                <a:ea typeface="Cambria" panose="02040503050406030204" pitchFamily="18" charset="0"/>
              </a:rPr>
              <a:t> ne praktik.</a:t>
            </a:r>
            <a:endParaRPr lang="sq-AL" sz="2400" dirty="0">
              <a:latin typeface="Cambria" panose="02040503050406030204" pitchFamily="18" charset="0"/>
              <a:ea typeface="Cambria" panose="02040503050406030204" pitchFamily="18" charset="0"/>
            </a:endParaRPr>
          </a:p>
          <a:p>
            <a:pPr marL="579437"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Rëndësia e përzgjedhjes (kualifikimit) </a:t>
            </a:r>
            <a:r>
              <a:rPr lang="en-US" sz="2400" dirty="0">
                <a:latin typeface="Cambria" panose="02040503050406030204" pitchFamily="18" charset="0"/>
                <a:ea typeface="Cambria" panose="02040503050406030204" pitchFamily="18" charset="0"/>
              </a:rPr>
              <a:t>t</a:t>
            </a:r>
            <a:r>
              <a:rPr lang="sq-AL" sz="2400" dirty="0">
                <a:latin typeface="Cambria" panose="02040503050406030204" pitchFamily="18" charset="0"/>
                <a:ea typeface="Cambria" panose="02040503050406030204" pitchFamily="18" charset="0"/>
              </a:rPr>
              <a:t>ë OE</a:t>
            </a:r>
          </a:p>
          <a:p>
            <a:pPr marL="579437" lvl="0">
              <a:buFont typeface="Wingdings" panose="05000000000000000000" pitchFamily="2" charset="2"/>
              <a:buChar char="§"/>
            </a:pPr>
            <a:r>
              <a:rPr lang="sq-AL" sz="2400" dirty="0">
                <a:latin typeface="Cambria" panose="02040503050406030204" pitchFamily="18" charset="0"/>
                <a:ea typeface="Cambria" panose="02040503050406030204" pitchFamily="18" charset="0"/>
              </a:rPr>
              <a:t>Rastet të cilat e arsyetojnë përdorimin e procedurave të </a:t>
            </a:r>
            <a:r>
              <a:rPr lang="sq-AL" sz="2400" dirty="0" smtClean="0">
                <a:latin typeface="Cambria" panose="02040503050406030204" pitchFamily="18" charset="0"/>
                <a:ea typeface="Cambria" panose="02040503050406030204" pitchFamily="18" charset="0"/>
              </a:rPr>
              <a:t>negociuara.</a:t>
            </a:r>
            <a:endParaRPr lang="sq-AL" sz="2400" dirty="0">
              <a:latin typeface="Cambria" panose="02040503050406030204" pitchFamily="18" charset="0"/>
              <a:ea typeface="Cambria" panose="02040503050406030204" pitchFamily="18" charset="0"/>
            </a:endParaRPr>
          </a:p>
          <a:p>
            <a:pPr marL="579437"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Teknikat për te evituar varësin nga një operator i vetëm dhe te përdorimit te procedurave te </a:t>
            </a:r>
            <a:r>
              <a:rPr lang="sq-AL" sz="2400" dirty="0" smtClean="0">
                <a:latin typeface="Cambria" panose="02040503050406030204" pitchFamily="18" charset="0"/>
                <a:ea typeface="Cambria" panose="02040503050406030204" pitchFamily="18" charset="0"/>
              </a:rPr>
              <a:t>negociuara. </a:t>
            </a:r>
          </a:p>
          <a:p>
            <a:pPr marL="236537" lvl="0" indent="0" algn="just">
              <a:buNone/>
            </a:pPr>
            <a:endParaRPr lang="sq-AL" sz="2400" dirty="0">
              <a:latin typeface="Cambria" panose="02040503050406030204" pitchFamily="18" charset="0"/>
              <a:ea typeface="Cambria" panose="02040503050406030204" pitchFamily="18" charset="0"/>
            </a:endParaRPr>
          </a:p>
          <a:p>
            <a:pPr marL="0" indent="0">
              <a:buNone/>
            </a:pPr>
            <a:endParaRPr lang="sq-AL" dirty="0"/>
          </a:p>
        </p:txBody>
      </p:sp>
      <p:sp>
        <p:nvSpPr>
          <p:cNvPr id="4" name="Footer Placeholder 3"/>
          <p:cNvSpPr>
            <a:spLocks noGrp="1"/>
          </p:cNvSpPr>
          <p:nvPr>
            <p:ph type="ftr" sz="quarter" idx="11"/>
          </p:nvPr>
        </p:nvSpPr>
        <p:spPr>
          <a:xfrm>
            <a:off x="3124200" y="6356350"/>
            <a:ext cx="39624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3079260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7800"/>
            <a:ext cx="9144000" cy="4678363"/>
          </a:xfrm>
        </p:spPr>
        <p:txBody>
          <a:bodyPr/>
          <a:lstStyle/>
          <a:p>
            <a:pPr>
              <a:buFont typeface="Wingdings" pitchFamily="2" charset="2"/>
              <a:buChar char="q"/>
            </a:pPr>
            <a:endParaRPr lang="en-US" sz="2400" dirty="0"/>
          </a:p>
          <a:p>
            <a:pPr>
              <a:buFont typeface="Wingdings" pitchFamily="2" charset="2"/>
              <a:buChar char="q"/>
            </a:pPr>
            <a:r>
              <a:rPr lang="en-US" sz="2400" dirty="0"/>
              <a:t> </a:t>
            </a:r>
            <a:r>
              <a:rPr lang="sq-AL" sz="2400" dirty="0">
                <a:latin typeface="Cambria" panose="02040503050406030204" pitchFamily="18" charset="0"/>
                <a:ea typeface="Cambria" panose="02040503050406030204" pitchFamily="18" charset="0"/>
              </a:rPr>
              <a:t>LPP, përcakton se</a:t>
            </a:r>
            <a:r>
              <a:rPr lang="sq-AL" sz="2400" b="1" dirty="0">
                <a:latin typeface="Cambria" panose="02040503050406030204" pitchFamily="18" charset="0"/>
                <a:ea typeface="Cambria" panose="02040503050406030204" pitchFamily="18" charset="0"/>
              </a:rPr>
              <a:t>:</a:t>
            </a:r>
            <a:endParaRPr lang="en-US" sz="2400" b="1" dirty="0">
              <a:latin typeface="Cambria" panose="02040503050406030204" pitchFamily="18" charset="0"/>
              <a:ea typeface="Cambria" panose="02040503050406030204" pitchFamily="18" charset="0"/>
            </a:endParaRPr>
          </a:p>
          <a:p>
            <a:pPr>
              <a:buFont typeface="Wingdings" pitchFamily="2" charset="2"/>
              <a:buChar char="q"/>
            </a:pPr>
            <a:endParaRPr lang="sq-AL" sz="2400" dirty="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rPr>
              <a:t>Afati kohor minimal për pranimin e kërkesave për pjesëmarrje duhet të jetë </a:t>
            </a:r>
            <a:r>
              <a:rPr lang="sq-AL" sz="2400" b="1" dirty="0">
                <a:latin typeface="Cambria" panose="02040503050406030204" pitchFamily="18" charset="0"/>
                <a:ea typeface="Cambria" panose="02040503050406030204" pitchFamily="18" charset="0"/>
              </a:rPr>
              <a:t>10 ditë</a:t>
            </a:r>
            <a:r>
              <a:rPr lang="sq-AL" sz="2400" dirty="0">
                <a:latin typeface="Cambria" panose="02040503050406030204" pitchFamily="18" charset="0"/>
                <a:ea typeface="Cambria" panose="02040503050406030204" pitchFamily="18" charset="0"/>
              </a:rPr>
              <a:t> nga data në të cilën është dërguar njoftimi për kontratë</a:t>
            </a:r>
            <a:r>
              <a:rPr lang="en-US" sz="2400" dirty="0">
                <a:latin typeface="Cambria" panose="02040503050406030204" pitchFamily="18" charset="0"/>
                <a:ea typeface="Cambria" panose="02040503050406030204" pitchFamily="18" charset="0"/>
              </a:rPr>
              <a:t>.</a:t>
            </a:r>
          </a:p>
          <a:p>
            <a:pPr lvl="0">
              <a:buFont typeface="Wingdings" panose="05000000000000000000" pitchFamily="2" charset="2"/>
              <a:buChar char="§"/>
            </a:pPr>
            <a:endParaRPr lang="sq-AL" sz="2400" dirty="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rPr>
              <a:t>Afati kohore minimal për pranimin e tenderëve fillestare do të jetë </a:t>
            </a:r>
            <a:r>
              <a:rPr lang="sq-AL" sz="2400" b="1" dirty="0">
                <a:latin typeface="Cambria" panose="02040503050406030204" pitchFamily="18" charset="0"/>
                <a:ea typeface="Cambria" panose="02040503050406030204" pitchFamily="18" charset="0"/>
              </a:rPr>
              <a:t>20 ditë </a:t>
            </a:r>
            <a:r>
              <a:rPr lang="sq-AL" sz="2400" dirty="0">
                <a:latin typeface="Cambria" panose="02040503050406030204" pitchFamily="18" charset="0"/>
                <a:ea typeface="Cambria" panose="02040503050406030204" pitchFamily="18" charset="0"/>
              </a:rPr>
              <a:t>nga data në të cilën është dërguar ftesa.</a:t>
            </a:r>
          </a:p>
          <a:p>
            <a:pPr marL="565150">
              <a:buFont typeface="Wingdings" pitchFamily="2" charset="2"/>
              <a:buChar char="Ø"/>
            </a:pPr>
            <a:endParaRPr lang="en-US" sz="2400" dirty="0">
              <a:latin typeface="Cambria" panose="02040503050406030204" pitchFamily="18" charset="0"/>
              <a:ea typeface="Cambria" panose="02040503050406030204" pitchFamily="18" charset="0"/>
            </a:endParaRPr>
          </a:p>
          <a:p>
            <a:pPr marL="565150">
              <a:buFont typeface="Wingdings" pitchFamily="2" charset="2"/>
              <a:buChar char="Ø"/>
            </a:pPr>
            <a:endParaRPr lang="en-US" sz="2400" dirty="0">
              <a:latin typeface="Cambria" panose="02040503050406030204" pitchFamily="18" charset="0"/>
              <a:ea typeface="Cambria" panose="02040503050406030204" pitchFamily="18" charset="0"/>
            </a:endParaRPr>
          </a:p>
        </p:txBody>
      </p:sp>
      <p:sp>
        <p:nvSpPr>
          <p:cNvPr id="4" name="Title 1"/>
          <p:cNvSpPr txBox="1">
            <a:spLocks/>
          </p:cNvSpPr>
          <p:nvPr/>
        </p:nvSpPr>
        <p:spPr>
          <a:xfrm>
            <a:off x="462756" y="476672"/>
            <a:ext cx="8071644" cy="1352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3200" b="1" dirty="0">
                <a:solidFill>
                  <a:schemeClr val="accent2">
                    <a:lumMod val="50000"/>
                  </a:schemeClr>
                </a:solidFill>
              </a:rPr>
              <a:t>Afatet kohore</a:t>
            </a:r>
            <a:r>
              <a:rPr lang="en-US" sz="3200" b="1" dirty="0">
                <a:solidFill>
                  <a:schemeClr val="accent2">
                    <a:lumMod val="50000"/>
                  </a:schemeClr>
                </a:solidFill>
              </a:rPr>
              <a:t> - </a:t>
            </a:r>
            <a:r>
              <a:rPr lang="en-US" sz="3200" b="1" dirty="0" err="1">
                <a:solidFill>
                  <a:schemeClr val="accent2">
                    <a:lumMod val="50000"/>
                  </a:schemeClr>
                </a:solidFill>
              </a:rPr>
              <a:t>Lidhur</a:t>
            </a:r>
            <a:r>
              <a:rPr lang="en-US" sz="3200" b="1" dirty="0">
                <a:solidFill>
                  <a:schemeClr val="accent2">
                    <a:lumMod val="50000"/>
                  </a:schemeClr>
                </a:solidFill>
              </a:rPr>
              <a:t> me </a:t>
            </a:r>
            <a:r>
              <a:rPr lang="en-US" sz="3200" b="1" dirty="0" err="1">
                <a:solidFill>
                  <a:schemeClr val="accent2">
                    <a:lumMod val="50000"/>
                  </a:schemeClr>
                </a:solidFill>
              </a:rPr>
              <a:t>Proceduren</a:t>
            </a:r>
            <a:r>
              <a:rPr lang="en-US" sz="3200" b="1" dirty="0">
                <a:solidFill>
                  <a:schemeClr val="accent2">
                    <a:lumMod val="50000"/>
                  </a:schemeClr>
                </a:solidFill>
              </a:rPr>
              <a:t> </a:t>
            </a:r>
            <a:r>
              <a:rPr lang="en-US" sz="3200" b="1" dirty="0" err="1">
                <a:solidFill>
                  <a:schemeClr val="accent2">
                    <a:lumMod val="50000"/>
                  </a:schemeClr>
                </a:solidFill>
              </a:rPr>
              <a:t>Konkuruse</a:t>
            </a:r>
            <a:r>
              <a:rPr lang="en-US" sz="3200" b="1" dirty="0">
                <a:solidFill>
                  <a:schemeClr val="accent2">
                    <a:lumMod val="50000"/>
                  </a:schemeClr>
                </a:solidFill>
              </a:rPr>
              <a:t> </a:t>
            </a:r>
            <a:r>
              <a:rPr lang="sq-AL" sz="3200" b="1" dirty="0">
                <a:solidFill>
                  <a:schemeClr val="accent2">
                    <a:lumMod val="50000"/>
                  </a:schemeClr>
                </a:solidFill>
              </a:rPr>
              <a:t> </a:t>
            </a:r>
          </a:p>
          <a:p>
            <a:r>
              <a:rPr lang="sq-AL" sz="3200" b="1" dirty="0">
                <a:solidFill>
                  <a:schemeClr val="accent2">
                    <a:lumMod val="50000"/>
                  </a:schemeClr>
                </a:solidFill>
              </a:rPr>
              <a:t> </a:t>
            </a:r>
            <a:endParaRPr lang="en-US" sz="3200" b="1" dirty="0">
              <a:solidFill>
                <a:schemeClr val="accent2">
                  <a:lumMod val="50000"/>
                </a:schemeClr>
              </a:solidFill>
            </a:endParaRPr>
          </a:p>
          <a:p>
            <a:pPr lvl="0" algn="ctr"/>
            <a:endParaRPr lang="sq-AL" sz="3200" b="1" i="1" dirty="0">
              <a:solidFill>
                <a:schemeClr val="accent2">
                  <a:lumMod val="50000"/>
                </a:schemeClr>
              </a:solidFill>
            </a:endParaRPr>
          </a:p>
        </p:txBody>
      </p:sp>
      <p:sp>
        <p:nvSpPr>
          <p:cNvPr id="2" name="Footer Placeholder 1"/>
          <p:cNvSpPr>
            <a:spLocks noGrp="1"/>
          </p:cNvSpPr>
          <p:nvPr>
            <p:ph type="ftr" sz="quarter" idx="11"/>
          </p:nvPr>
        </p:nvSpPr>
        <p:spPr>
          <a:xfrm>
            <a:off x="1600200" y="6356350"/>
            <a:ext cx="44196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36989656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81200"/>
            <a:ext cx="8915400" cy="4678363"/>
          </a:xfrm>
        </p:spPr>
        <p:txBody>
          <a:bodyPr/>
          <a:lstStyle/>
          <a:p>
            <a:pPr>
              <a:buFont typeface="Wingdings" pitchFamily="2" charset="2"/>
              <a:buChar char="q"/>
            </a:pPr>
            <a:r>
              <a:rPr lang="sq-AL" sz="2400" dirty="0"/>
              <a:t> </a:t>
            </a:r>
            <a:r>
              <a:rPr lang="sq-AL" sz="2400" dirty="0">
                <a:latin typeface="Cambria" panose="02040503050406030204" pitchFamily="18" charset="0"/>
                <a:ea typeface="Cambria" panose="02040503050406030204" pitchFamily="18" charset="0"/>
              </a:rPr>
              <a:t>LPP, përcakton se</a:t>
            </a:r>
            <a:r>
              <a:rPr lang="sq-AL" sz="2400" b="1" dirty="0">
                <a:latin typeface="Cambria" panose="02040503050406030204" pitchFamily="18" charset="0"/>
                <a:ea typeface="Cambria" panose="02040503050406030204" pitchFamily="18" charset="0"/>
              </a:rPr>
              <a:t>:</a:t>
            </a:r>
            <a:endParaRPr lang="en-US" sz="2400" b="1" dirty="0">
              <a:latin typeface="Cambria" panose="02040503050406030204" pitchFamily="18" charset="0"/>
              <a:ea typeface="Cambria" panose="02040503050406030204" pitchFamily="18" charset="0"/>
            </a:endParaRPr>
          </a:p>
          <a:p>
            <a:pPr>
              <a:buFont typeface="Wingdings" pitchFamily="2" charset="2"/>
              <a:buChar char="q"/>
            </a:pPr>
            <a:endParaRPr lang="sq-AL" sz="2400" dirty="0">
              <a:latin typeface="Cambria" panose="02040503050406030204" pitchFamily="18" charset="0"/>
              <a:ea typeface="Cambria" panose="02040503050406030204" pitchFamily="18" charset="0"/>
            </a:endParaRPr>
          </a:p>
          <a:p>
            <a:pPr lvl="0" algn="just">
              <a:buFont typeface="Wingdings" panose="05000000000000000000" pitchFamily="2" charset="2"/>
              <a:buChar char="§"/>
            </a:pPr>
            <a:r>
              <a:rPr lang="en-US" sz="2400" dirty="0">
                <a:latin typeface="Cambria" panose="02040503050406030204" pitchFamily="18" charset="0"/>
                <a:ea typeface="Cambria" panose="02040503050406030204" pitchFamily="18" charset="0"/>
              </a:rPr>
              <a:t>A</a:t>
            </a:r>
            <a:r>
              <a:rPr lang="sq-AL" sz="2400" dirty="0" err="1">
                <a:latin typeface="Cambria" panose="02040503050406030204" pitchFamily="18" charset="0"/>
                <a:ea typeface="Cambria" panose="02040503050406030204" pitchFamily="18" charset="0"/>
              </a:rPr>
              <a:t>utoritetet</a:t>
            </a:r>
            <a:r>
              <a:rPr lang="sq-AL" sz="2400" dirty="0">
                <a:latin typeface="Cambria" panose="02040503050406030204" pitchFamily="18" charset="0"/>
                <a:ea typeface="Cambria" panose="02040503050406030204" pitchFamily="18" charset="0"/>
              </a:rPr>
              <a:t> kontraktuese do ti japin kohë të mjaftueshme tenderuesve që të modifikojnë dhe ri-</a:t>
            </a:r>
            <a:r>
              <a:rPr lang="sq-AL" sz="2400" dirty="0" err="1">
                <a:latin typeface="Cambria" panose="02040503050406030204" pitchFamily="18" charset="0"/>
                <a:ea typeface="Cambria" panose="02040503050406030204" pitchFamily="18" charset="0"/>
              </a:rPr>
              <a:t>dor</a:t>
            </a:r>
            <a:r>
              <a:rPr lang="en-US" sz="2400" dirty="0">
                <a:latin typeface="Cambria" panose="02040503050406030204" pitchFamily="18" charset="0"/>
                <a:ea typeface="Cambria" panose="02040503050406030204" pitchFamily="18" charset="0"/>
              </a:rPr>
              <a:t>e</a:t>
            </a:r>
            <a:r>
              <a:rPr lang="sq-AL" sz="2400" dirty="0" err="1">
                <a:latin typeface="Cambria" panose="02040503050406030204" pitchFamily="18" charset="0"/>
                <a:ea typeface="Cambria" panose="02040503050406030204" pitchFamily="18" charset="0"/>
              </a:rPr>
              <a:t>zojne</a:t>
            </a:r>
            <a:r>
              <a:rPr lang="sq-AL" sz="2400" dirty="0">
                <a:latin typeface="Cambria" panose="02040503050406030204" pitchFamily="18" charset="0"/>
                <a:ea typeface="Cambria" panose="02040503050406030204" pitchFamily="18" charset="0"/>
              </a:rPr>
              <a:t> tenderët e ndryshuar, dhe </a:t>
            </a:r>
          </a:p>
          <a:p>
            <a:pPr lvl="0" algn="just">
              <a:buFont typeface="Wingdings" panose="05000000000000000000" pitchFamily="2" charset="2"/>
              <a:buChar char="§"/>
            </a:pPr>
            <a:r>
              <a:rPr lang="en-US" sz="2400" dirty="0">
                <a:latin typeface="Cambria" panose="02040503050406030204" pitchFamily="18" charset="0"/>
                <a:ea typeface="Cambria" panose="02040503050406030204" pitchFamily="18" charset="0"/>
              </a:rPr>
              <a:t>A</a:t>
            </a:r>
            <a:r>
              <a:rPr lang="sq-AL" sz="2400" dirty="0" err="1">
                <a:latin typeface="Cambria" panose="02040503050406030204" pitchFamily="18" charset="0"/>
                <a:ea typeface="Cambria" panose="02040503050406030204" pitchFamily="18" charset="0"/>
              </a:rPr>
              <a:t>utoritetet</a:t>
            </a:r>
            <a:r>
              <a:rPr lang="sq-AL" sz="2400" dirty="0">
                <a:latin typeface="Cambria" panose="02040503050406030204" pitchFamily="18" charset="0"/>
                <a:ea typeface="Cambria" panose="02040503050406030204" pitchFamily="18" charset="0"/>
              </a:rPr>
              <a:t> kontraktuese do ti japin kohë të mjaftueshme dhe të arsyeshme tenderuesve që të dorëzojnë tenderët përfundimtar.</a:t>
            </a:r>
          </a:p>
          <a:p>
            <a:pPr marL="565150">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a:p>
            <a:pPr marL="565150">
              <a:buFont typeface="Wingdings" pitchFamily="2" charset="2"/>
              <a:buChar char="Ø"/>
            </a:pPr>
            <a:endParaRPr lang="en-US" sz="2400" dirty="0">
              <a:latin typeface="Cambria" panose="02040503050406030204" pitchFamily="18" charset="0"/>
              <a:ea typeface="Cambria" panose="02040503050406030204" pitchFamily="18" charset="0"/>
            </a:endParaRPr>
          </a:p>
        </p:txBody>
      </p:sp>
      <p:sp>
        <p:nvSpPr>
          <p:cNvPr id="4"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3200" b="1" dirty="0">
                <a:solidFill>
                  <a:schemeClr val="accent2">
                    <a:lumMod val="50000"/>
                  </a:schemeClr>
                </a:solidFill>
              </a:rPr>
              <a:t>Afatet kohore</a:t>
            </a:r>
            <a:r>
              <a:rPr lang="en-US" sz="3200" b="1" dirty="0">
                <a:solidFill>
                  <a:schemeClr val="accent2">
                    <a:lumMod val="50000"/>
                  </a:schemeClr>
                </a:solidFill>
              </a:rPr>
              <a:t> - </a:t>
            </a:r>
            <a:r>
              <a:rPr lang="en-US" sz="3200" b="1" dirty="0" err="1">
                <a:solidFill>
                  <a:schemeClr val="accent2">
                    <a:lumMod val="50000"/>
                  </a:schemeClr>
                </a:solidFill>
              </a:rPr>
              <a:t>Lidhur</a:t>
            </a:r>
            <a:r>
              <a:rPr lang="en-US" sz="3200" b="1" dirty="0">
                <a:solidFill>
                  <a:schemeClr val="accent2">
                    <a:lumMod val="50000"/>
                  </a:schemeClr>
                </a:solidFill>
              </a:rPr>
              <a:t> me </a:t>
            </a:r>
            <a:r>
              <a:rPr lang="en-US" sz="3200" b="1" dirty="0" err="1">
                <a:solidFill>
                  <a:schemeClr val="accent2">
                    <a:lumMod val="50000"/>
                  </a:schemeClr>
                </a:solidFill>
              </a:rPr>
              <a:t>Proceduaren</a:t>
            </a:r>
            <a:r>
              <a:rPr lang="en-US" sz="3200" b="1" dirty="0">
                <a:solidFill>
                  <a:schemeClr val="accent2">
                    <a:lumMod val="50000"/>
                  </a:schemeClr>
                </a:solidFill>
              </a:rPr>
              <a:t> </a:t>
            </a:r>
            <a:r>
              <a:rPr lang="en-US" sz="3200" b="1" dirty="0" err="1">
                <a:solidFill>
                  <a:schemeClr val="accent2">
                    <a:lumMod val="50000"/>
                  </a:schemeClr>
                </a:solidFill>
              </a:rPr>
              <a:t>Konkuruse</a:t>
            </a:r>
            <a:r>
              <a:rPr lang="en-US" sz="3200" b="1" dirty="0">
                <a:solidFill>
                  <a:schemeClr val="accent2">
                    <a:lumMod val="50000"/>
                  </a:schemeClr>
                </a:solidFill>
              </a:rPr>
              <a:t> </a:t>
            </a:r>
            <a:r>
              <a:rPr lang="sq-AL" sz="3200" b="1" dirty="0">
                <a:solidFill>
                  <a:schemeClr val="accent2">
                    <a:lumMod val="50000"/>
                  </a:schemeClr>
                </a:solidFill>
              </a:rPr>
              <a:t> </a:t>
            </a:r>
            <a:r>
              <a:rPr lang="en-US" sz="3200" b="1" dirty="0">
                <a:solidFill>
                  <a:schemeClr val="accent2">
                    <a:lumMod val="50000"/>
                  </a:schemeClr>
                </a:solidFill>
              </a:rPr>
              <a:t>me </a:t>
            </a:r>
            <a:r>
              <a:rPr lang="en-US" sz="3200" b="1" dirty="0" err="1">
                <a:solidFill>
                  <a:schemeClr val="accent2">
                    <a:lumMod val="50000"/>
                  </a:schemeClr>
                </a:solidFill>
              </a:rPr>
              <a:t>negociata</a:t>
            </a:r>
            <a:r>
              <a:rPr lang="en-US" sz="3200" b="1" dirty="0">
                <a:solidFill>
                  <a:schemeClr val="accent2">
                    <a:lumMod val="50000"/>
                  </a:schemeClr>
                </a:solidFill>
              </a:rPr>
              <a:t> </a:t>
            </a:r>
            <a:endParaRPr lang="sq-AL" sz="3200" b="1" dirty="0">
              <a:solidFill>
                <a:schemeClr val="accent2">
                  <a:lumMod val="50000"/>
                </a:schemeClr>
              </a:solidFill>
            </a:endParaRPr>
          </a:p>
          <a:p>
            <a:r>
              <a:rPr lang="sq-AL" sz="3200" b="1" dirty="0">
                <a:solidFill>
                  <a:schemeClr val="accent2">
                    <a:lumMod val="50000"/>
                  </a:schemeClr>
                </a:solidFill>
              </a:rPr>
              <a:t> </a:t>
            </a:r>
            <a:endParaRPr lang="en-US" sz="3200" b="1" dirty="0">
              <a:solidFill>
                <a:schemeClr val="accent2">
                  <a:lumMod val="50000"/>
                </a:schemeClr>
              </a:solidFill>
            </a:endParaRPr>
          </a:p>
          <a:p>
            <a:pPr lvl="0" algn="ctr"/>
            <a:endParaRPr lang="sq-AL" sz="3200" b="1" i="1" dirty="0">
              <a:solidFill>
                <a:schemeClr val="accent2">
                  <a:lumMod val="50000"/>
                </a:schemeClr>
              </a:solidFill>
            </a:endParaRPr>
          </a:p>
        </p:txBody>
      </p:sp>
      <p:sp>
        <p:nvSpPr>
          <p:cNvPr id="2" name="Footer Placeholder 1"/>
          <p:cNvSpPr>
            <a:spLocks noGrp="1"/>
          </p:cNvSpPr>
          <p:nvPr>
            <p:ph type="ftr" sz="quarter" idx="11"/>
          </p:nvPr>
        </p:nvSpPr>
        <p:spPr>
          <a:xfrm>
            <a:off x="1600200" y="6356350"/>
            <a:ext cx="44196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36989656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b="1" dirty="0">
                <a:solidFill>
                  <a:schemeClr val="accent2">
                    <a:lumMod val="50000"/>
                  </a:schemeClr>
                </a:solidFill>
              </a:rPr>
              <a:t>Fazat e procedurës</a:t>
            </a:r>
            <a:endParaRPr lang="sq-AL" sz="3200" dirty="0"/>
          </a:p>
        </p:txBody>
      </p:sp>
      <p:sp>
        <p:nvSpPr>
          <p:cNvPr id="3" name="Content Placeholder 2"/>
          <p:cNvSpPr>
            <a:spLocks noGrp="1"/>
          </p:cNvSpPr>
          <p:nvPr>
            <p:ph idx="1"/>
          </p:nvPr>
        </p:nvSpPr>
        <p:spPr>
          <a:xfrm>
            <a:off x="0" y="1600200"/>
            <a:ext cx="8991600" cy="5257800"/>
          </a:xfrm>
        </p:spPr>
        <p:txBody>
          <a:bodyPr/>
          <a:lstStyle/>
          <a:p>
            <a:pPr algn="just"/>
            <a:r>
              <a:rPr lang="sq-AL" sz="2000" dirty="0"/>
              <a:t>Operatorët ekonomik që marrin pjesë në një Procedurë konkurruese me negociata quhen “kandidatë.”</a:t>
            </a:r>
            <a:endParaRPr lang="en-US" sz="2000" dirty="0"/>
          </a:p>
          <a:p>
            <a:pPr algn="just"/>
            <a:r>
              <a:rPr lang="sq-AL" sz="2000" dirty="0"/>
              <a:t>Kurdo që Autoriteti Kontraktues përdor këtë procedurë, ai paraprakisht duhet të bëjë një deklaratë të shkruar formale me shpjegime të qarta rreth përdorimit të kësaj procedure dhe kjo deklaratë do të përfshihet në dosjen e tenderit.</a:t>
            </a:r>
            <a:endParaRPr lang="en-US" sz="2000" dirty="0"/>
          </a:p>
          <a:p>
            <a:pPr algn="just"/>
            <a:r>
              <a:rPr lang="sq-AL" sz="2000" dirty="0"/>
              <a:t>Procedura konkurruese me Negociata mund të përdoret vetëm nëse justifikohet me faktorë të verifikueshëm në mënyrë objektive dhe pa ndonjë qëllim diskriminues. </a:t>
            </a:r>
            <a:endParaRPr lang="en-US" sz="2000" dirty="0"/>
          </a:p>
          <a:p>
            <a:pPr algn="just"/>
            <a:r>
              <a:rPr lang="sq-AL" sz="2000" dirty="0"/>
              <a:t>Përdorimi i procedurës konkurruese me negociata nuk e përjashton kërkesën për Autoritetin Kontraktues që t’i përcaktojë kërkesat e veta me sa më shumë hollësi të jetë e mundur, lidhur me standardet teknike në fuqi, dhe që gjithashtu t’i zbatojë rregullat mbi transparencën, konkurrencën</a:t>
            </a:r>
            <a:r>
              <a:rPr lang="en-US" sz="2000" dirty="0"/>
              <a:t> </a:t>
            </a:r>
            <a:r>
              <a:rPr lang="sq-AL" sz="2000" dirty="0"/>
              <a:t>dhe mos-diskriminimin. </a:t>
            </a:r>
          </a:p>
        </p:txBody>
      </p:sp>
      <p:sp>
        <p:nvSpPr>
          <p:cNvPr id="4" name="Footer Placeholder 3"/>
          <p:cNvSpPr>
            <a:spLocks noGrp="1"/>
          </p:cNvSpPr>
          <p:nvPr>
            <p:ph type="ftr" sz="quarter" idx="11"/>
          </p:nvPr>
        </p:nvSpPr>
        <p:spPr>
          <a:xfrm>
            <a:off x="1828800" y="6356350"/>
            <a:ext cx="41910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16940135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sq-AL" sz="3200" b="1" dirty="0">
                <a:solidFill>
                  <a:schemeClr val="accent2">
                    <a:lumMod val="50000"/>
                  </a:schemeClr>
                </a:solidFill>
              </a:rPr>
              <a:t>Fazat e procedurës</a:t>
            </a:r>
            <a:endParaRPr lang="sq-AL" sz="3200" dirty="0"/>
          </a:p>
        </p:txBody>
      </p:sp>
      <p:sp>
        <p:nvSpPr>
          <p:cNvPr id="3" name="Content Placeholder 2"/>
          <p:cNvSpPr>
            <a:spLocks noGrp="1"/>
          </p:cNvSpPr>
          <p:nvPr>
            <p:ph idx="1"/>
          </p:nvPr>
        </p:nvSpPr>
        <p:spPr>
          <a:xfrm>
            <a:off x="0" y="1524000"/>
            <a:ext cx="8915400" cy="5181600"/>
          </a:xfrm>
        </p:spPr>
        <p:txBody>
          <a:bodyPr/>
          <a:lstStyle/>
          <a:p>
            <a:pPr algn="just"/>
            <a:r>
              <a:rPr lang="sq-AL" sz="2600" dirty="0"/>
              <a:t>Nuk do të ketë takim publik për hapje por hapja do të bëhet në atë mënyrë që të sigurohet integriteti dhe paanësia e procedurës së hapjes, që do të thotë se do të përgatitet procesverbali i seancës së brendshme të hapjes. </a:t>
            </a:r>
            <a:endParaRPr lang="en-US" sz="2600" dirty="0"/>
          </a:p>
          <a:p>
            <a:pPr algn="just"/>
            <a:r>
              <a:rPr lang="sq-AL" sz="2600" dirty="0"/>
              <a:t>Autoriteti Kontraktues nuk ka nevojë ta dërgojë procesverbalin e seancës së brendshme të hapjes kandidatëve, por lista e zarfeve të pranuara dhe procesverbali i seancës së brendshme të hapjes do tyre jetë i hapur për t’u qasur nga palët e interesuara që kanë interes specifik material në aktivitetin e prokurimit në fjale. </a:t>
            </a:r>
          </a:p>
        </p:txBody>
      </p:sp>
      <p:sp>
        <p:nvSpPr>
          <p:cNvPr id="4" name="Footer Placeholder 3"/>
          <p:cNvSpPr>
            <a:spLocks noGrp="1"/>
          </p:cNvSpPr>
          <p:nvPr>
            <p:ph type="ftr" sz="quarter" idx="11"/>
          </p:nvPr>
        </p:nvSpPr>
        <p:spPr>
          <a:xfrm>
            <a:off x="1676400" y="6356350"/>
            <a:ext cx="43434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29450146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sq-AL" sz="3200" b="1" dirty="0">
                <a:solidFill>
                  <a:schemeClr val="accent2">
                    <a:lumMod val="50000"/>
                  </a:schemeClr>
                </a:solidFill>
              </a:rPr>
              <a:t>Fazat e procedurës</a:t>
            </a:r>
            <a:endParaRPr lang="sq-AL" sz="3200" dirty="0"/>
          </a:p>
        </p:txBody>
      </p:sp>
      <p:sp>
        <p:nvSpPr>
          <p:cNvPr id="3" name="Content Placeholder 2"/>
          <p:cNvSpPr>
            <a:spLocks noGrp="1"/>
          </p:cNvSpPr>
          <p:nvPr>
            <p:ph idx="1"/>
          </p:nvPr>
        </p:nvSpPr>
        <p:spPr>
          <a:xfrm>
            <a:off x="0" y="1646237"/>
            <a:ext cx="8686800" cy="5211763"/>
          </a:xfrm>
        </p:spPr>
        <p:txBody>
          <a:bodyPr/>
          <a:lstStyle/>
          <a:p>
            <a:pPr algn="just"/>
            <a:r>
              <a:rPr lang="sq-AL" sz="2600" dirty="0"/>
              <a:t>Autoriteti kontraktues do t’i respektojë dhe ruaje informatat </a:t>
            </a:r>
            <a:r>
              <a:rPr lang="sq-AL" sz="2600" dirty="0" err="1"/>
              <a:t>konfidenciale</a:t>
            </a:r>
            <a:r>
              <a:rPr lang="sq-AL" sz="2600" dirty="0"/>
              <a:t> </a:t>
            </a:r>
            <a:r>
              <a:rPr lang="sq-AL" sz="2600" dirty="0" err="1"/>
              <a:t>biznesore</a:t>
            </a:r>
            <a:r>
              <a:rPr lang="sq-AL" sz="2600" dirty="0"/>
              <a:t>, nëse ka, sikurse përcaktohet me nenin 11 të LPP-së. </a:t>
            </a:r>
            <a:endParaRPr lang="en-US" sz="2600" dirty="0"/>
          </a:p>
          <a:p>
            <a:pPr marL="0" indent="0" algn="just">
              <a:buNone/>
            </a:pPr>
            <a:endParaRPr lang="en-US" sz="2600" dirty="0"/>
          </a:p>
          <a:p>
            <a:pPr algn="just"/>
            <a:r>
              <a:rPr lang="sq-AL" sz="2600" dirty="0"/>
              <a:t>AK do te përcaktoj ne njoftimin për kontrate nëse: 1. do te negocioj me ofertuesit tenderët fillestar dhe të gjithë tenderët pasues të dorëzuar nga ana e tyre për të përmirësuar përmbajtjen e saj, me përjashtim të tenderëve përfundimtar; apo 2. do te shpërblej kontratën në bazë të tenderëve fillestarë, pa negociata. </a:t>
            </a:r>
          </a:p>
        </p:txBody>
      </p:sp>
      <p:sp>
        <p:nvSpPr>
          <p:cNvPr id="4" name="Footer Placeholder 3"/>
          <p:cNvSpPr>
            <a:spLocks noGrp="1"/>
          </p:cNvSpPr>
          <p:nvPr>
            <p:ph type="ftr" sz="quarter" idx="11"/>
          </p:nvPr>
        </p:nvSpPr>
        <p:spPr>
          <a:xfrm>
            <a:off x="1981200" y="6356350"/>
            <a:ext cx="4038600" cy="365125"/>
          </a:xfrm>
        </p:spPr>
        <p:txBody>
          <a:bodyPr/>
          <a:lstStyle/>
          <a:p>
            <a:r>
              <a:rPr lang="en-US" dirty="0" err="1" smtClean="0"/>
              <a:t>Departamenti</a:t>
            </a:r>
            <a:r>
              <a:rPr lang="en-US" dirty="0" smtClean="0"/>
              <a:t> </a:t>
            </a:r>
            <a:r>
              <a:rPr lang="en-US" dirty="0" err="1" smtClean="0"/>
              <a:t>për</a:t>
            </a:r>
            <a:r>
              <a:rPr lang="en-US" dirty="0" smtClean="0"/>
              <a:t> Trajnime /KRPP</a:t>
            </a:r>
            <a:endParaRPr lang="en-US" dirty="0"/>
          </a:p>
        </p:txBody>
      </p:sp>
    </p:spTree>
    <p:extLst>
      <p:ext uri="{BB962C8B-B14F-4D97-AF65-F5344CB8AC3E}">
        <p14:creationId xmlns:p14="http://schemas.microsoft.com/office/powerpoint/2010/main" val="41301371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a:xfrm>
            <a:off x="457200" y="0"/>
            <a:ext cx="8229600" cy="609600"/>
          </a:xfrm>
        </p:spPr>
        <p:txBody>
          <a:bodyPr/>
          <a:lstStyle/>
          <a:p>
            <a:r>
              <a:rPr lang="sq-AL" altLang="sq-AL" sz="2400" b="1" dirty="0" smtClean="0">
                <a:solidFill>
                  <a:schemeClr val="tx2"/>
                </a:solidFill>
                <a:latin typeface="Cambria" panose="02040503050406030204" pitchFamily="18" charset="0"/>
                <a:ea typeface="Cambria" panose="02040503050406030204" pitchFamily="18" charset="0"/>
                <a:cs typeface="Cambria" panose="02040503050406030204" pitchFamily="18" charset="0"/>
              </a:rPr>
              <a:t>Procedura </a:t>
            </a:r>
            <a:r>
              <a:rPr lang="sq-AL" altLang="sq-AL" sz="2400" b="1" dirty="0" smtClean="0">
                <a:solidFill>
                  <a:schemeClr val="tx2"/>
                </a:solidFill>
                <a:latin typeface="Cambria" panose="02040503050406030204" pitchFamily="18" charset="0"/>
                <a:ea typeface="Cambria" panose="02040503050406030204" pitchFamily="18" charset="0"/>
                <a:cs typeface="Cambria" panose="02040503050406030204" pitchFamily="18" charset="0"/>
              </a:rPr>
              <a:t>Tenderuese </a:t>
            </a:r>
            <a:r>
              <a:rPr lang="sq-AL" altLang="sq-AL" sz="2400" b="1" dirty="0" smtClean="0">
                <a:solidFill>
                  <a:schemeClr val="tx2"/>
                </a:solidFill>
                <a:latin typeface="Cambria" panose="02040503050406030204" pitchFamily="18" charset="0"/>
                <a:ea typeface="Cambria" panose="02040503050406030204" pitchFamily="18" charset="0"/>
                <a:cs typeface="Cambria" panose="02040503050406030204" pitchFamily="18" charset="0"/>
              </a:rPr>
              <a:t> /Një-zarf </a:t>
            </a:r>
            <a:r>
              <a:rPr lang="sq-AL" altLang="sq-AL" sz="2400" b="1" dirty="0" smtClean="0">
                <a:solidFill>
                  <a:schemeClr val="tx2"/>
                </a:solidFill>
                <a:latin typeface="Cambria" panose="02040503050406030204" pitchFamily="18" charset="0"/>
                <a:ea typeface="Cambria" panose="02040503050406030204" pitchFamily="18" charset="0"/>
                <a:cs typeface="Cambria" panose="02040503050406030204" pitchFamily="18" charset="0"/>
              </a:rPr>
              <a:t>dhe Dy-zarf</a:t>
            </a:r>
            <a:br>
              <a:rPr lang="sq-AL" altLang="sq-AL" sz="2400" b="1" dirty="0" smtClean="0">
                <a:solidFill>
                  <a:schemeClr val="tx2"/>
                </a:solidFill>
                <a:latin typeface="Cambria" panose="02040503050406030204" pitchFamily="18" charset="0"/>
                <a:ea typeface="Cambria" panose="02040503050406030204" pitchFamily="18" charset="0"/>
                <a:cs typeface="Cambria" panose="02040503050406030204" pitchFamily="18" charset="0"/>
              </a:rPr>
            </a:br>
            <a:endParaRPr lang="sq-AL" altLang="sq-AL" sz="2400" b="1" dirty="0" smtClean="0">
              <a:solidFill>
                <a:schemeClr val="tx2"/>
              </a:solidFill>
              <a:latin typeface="Cambria" panose="02040503050406030204" pitchFamily="18" charset="0"/>
              <a:ea typeface="Cambria" panose="02040503050406030204" pitchFamily="18" charset="0"/>
              <a:cs typeface="Cambria" panose="02040503050406030204" pitchFamily="18" charset="0"/>
            </a:endParaRPr>
          </a:p>
        </p:txBody>
      </p:sp>
      <p:sp>
        <p:nvSpPr>
          <p:cNvPr id="70659" name="Content Placeholder 2"/>
          <p:cNvSpPr>
            <a:spLocks noGrp="1"/>
          </p:cNvSpPr>
          <p:nvPr>
            <p:ph idx="1"/>
          </p:nvPr>
        </p:nvSpPr>
        <p:spPr>
          <a:xfrm>
            <a:off x="0" y="990600"/>
            <a:ext cx="9144000" cy="5135563"/>
          </a:xfrm>
        </p:spPr>
        <p:txBody>
          <a:bodyPr/>
          <a:lstStyle/>
          <a:p>
            <a:pPr marL="0" indent="0">
              <a:buFont typeface="Arial" panose="020B0604020202020204" pitchFamily="34" charset="0"/>
              <a:buNone/>
            </a:pPr>
            <a:r>
              <a:rPr lang="en-US" altLang="sq-AL" sz="2400" dirty="0" err="1" smtClean="0">
                <a:latin typeface="Cambria" panose="02040503050406030204" pitchFamily="18" charset="0"/>
                <a:ea typeface="Cambria" panose="02040503050406030204" pitchFamily="18" charset="0"/>
                <a:cs typeface="Cambria" panose="02040503050406030204" pitchFamily="18" charset="0"/>
              </a:rPr>
              <a:t>Procedura</a:t>
            </a:r>
            <a:r>
              <a:rPr lang="en-US" altLang="sq-AL" sz="2400" dirty="0" smtClean="0">
                <a:latin typeface="Cambria" panose="02040503050406030204" pitchFamily="18" charset="0"/>
                <a:ea typeface="Cambria" panose="02040503050406030204" pitchFamily="18" charset="0"/>
                <a:cs typeface="Cambria" panose="02040503050406030204" pitchFamily="18" charset="0"/>
              </a:rPr>
              <a:t> </a:t>
            </a:r>
            <a:r>
              <a:rPr lang="en-US" altLang="sq-AL" sz="2400" dirty="0" err="1" smtClean="0">
                <a:latin typeface="Cambria" panose="02040503050406030204" pitchFamily="18" charset="0"/>
                <a:ea typeface="Cambria" panose="02040503050406030204" pitchFamily="18" charset="0"/>
                <a:cs typeface="Cambria" panose="02040503050406030204" pitchFamily="18" charset="0"/>
              </a:rPr>
              <a:t>tenderuese</a:t>
            </a:r>
            <a:r>
              <a:rPr lang="en-US" altLang="sq-AL" sz="2400" dirty="0" smtClean="0">
                <a:latin typeface="Cambria" panose="02040503050406030204" pitchFamily="18" charset="0"/>
                <a:ea typeface="Cambria" panose="02040503050406030204" pitchFamily="18" charset="0"/>
                <a:cs typeface="Cambria" panose="02040503050406030204" pitchFamily="18" charset="0"/>
              </a:rPr>
              <a:t> </a:t>
            </a:r>
            <a:r>
              <a:rPr lang="sq-AL" altLang="sq-AL" sz="2400" dirty="0" smtClean="0">
                <a:latin typeface="Cambria" panose="02040503050406030204" pitchFamily="18" charset="0"/>
                <a:ea typeface="Cambria" panose="02040503050406030204" pitchFamily="18" charset="0"/>
                <a:cs typeface="Cambria" panose="02040503050406030204" pitchFamily="18" charset="0"/>
              </a:rPr>
              <a:t>me një zarf përmban propozimin teknik dhe financiar në një zarf të vetëm, ndërsa</a:t>
            </a:r>
            <a:r>
              <a:rPr lang="en-US" altLang="sq-AL" sz="2400" dirty="0" smtClean="0">
                <a:latin typeface="Cambria" panose="02040503050406030204" pitchFamily="18" charset="0"/>
                <a:ea typeface="Cambria" panose="02040503050406030204" pitchFamily="18" charset="0"/>
                <a:cs typeface="Cambria" panose="02040503050406030204" pitchFamily="18" charset="0"/>
              </a:rPr>
              <a:t> </a:t>
            </a:r>
            <a:r>
              <a:rPr lang="sq-AL" altLang="sq-AL" sz="2400" dirty="0" smtClean="0">
                <a:latin typeface="Cambria" panose="02040503050406030204" pitchFamily="18" charset="0"/>
                <a:ea typeface="Cambria" panose="02040503050406030204" pitchFamily="18" charset="0"/>
                <a:cs typeface="Cambria" panose="02040503050406030204" pitchFamily="18" charset="0"/>
              </a:rPr>
              <a:t>qasja me dy zarfe kërkon që propozimi teknik dhe propozimi financiar të jenë në zarfe të</a:t>
            </a:r>
            <a:r>
              <a:rPr lang="en-US" altLang="sq-AL" sz="2400" dirty="0" smtClean="0">
                <a:latin typeface="Cambria" panose="02040503050406030204" pitchFamily="18" charset="0"/>
                <a:ea typeface="Cambria" panose="02040503050406030204" pitchFamily="18" charset="0"/>
                <a:cs typeface="Cambria" panose="02040503050406030204" pitchFamily="18" charset="0"/>
              </a:rPr>
              <a:t> </a:t>
            </a:r>
            <a:r>
              <a:rPr lang="sq-AL" altLang="sq-AL" sz="2400" dirty="0" smtClean="0">
                <a:latin typeface="Cambria" panose="02040503050406030204" pitchFamily="18" charset="0"/>
                <a:ea typeface="Cambria" panose="02040503050406030204" pitchFamily="18" charset="0"/>
                <a:cs typeface="Cambria" panose="02040503050406030204" pitchFamily="18" charset="0"/>
              </a:rPr>
              <a:t>veçantë.</a:t>
            </a:r>
            <a:endParaRPr lang="en-US" altLang="sq-AL" sz="2400" dirty="0" smtClean="0">
              <a:latin typeface="Cambria" panose="02040503050406030204" pitchFamily="18" charset="0"/>
              <a:ea typeface="Cambria" panose="02040503050406030204" pitchFamily="18" charset="0"/>
              <a:cs typeface="Cambria" panose="02040503050406030204" pitchFamily="18" charset="0"/>
            </a:endParaRPr>
          </a:p>
          <a:p>
            <a:pPr marL="0" indent="0">
              <a:buFont typeface="Arial" panose="020B0604020202020204" pitchFamily="34" charset="0"/>
              <a:buNone/>
            </a:pPr>
            <a:endParaRPr lang="sq-AL" altLang="sq-AL" sz="2400" dirty="0" smtClean="0">
              <a:latin typeface="Cambria" panose="02040503050406030204" pitchFamily="18" charset="0"/>
              <a:ea typeface="Cambria" panose="02040503050406030204" pitchFamily="18" charset="0"/>
              <a:cs typeface="Cambria" panose="02040503050406030204" pitchFamily="18" charset="0"/>
            </a:endParaRPr>
          </a:p>
          <a:p>
            <a:pPr marL="0" indent="0">
              <a:buFont typeface="Arial" panose="020B0604020202020204" pitchFamily="34" charset="0"/>
              <a:buNone/>
            </a:pPr>
            <a:r>
              <a:rPr lang="sq-AL" altLang="sq-AL" sz="2400" dirty="0" smtClean="0">
                <a:latin typeface="Cambria" panose="02040503050406030204" pitchFamily="18" charset="0"/>
                <a:ea typeface="Cambria" panose="02040503050406030204" pitchFamily="18" charset="0"/>
                <a:cs typeface="Cambria" panose="02040503050406030204" pitchFamily="18" charset="0"/>
              </a:rPr>
              <a:t>Në rast të qasjes me një zarf, propozimet financiare</a:t>
            </a:r>
            <a:r>
              <a:rPr lang="en-US" altLang="sq-AL" sz="2400" dirty="0" smtClean="0">
                <a:latin typeface="Cambria" panose="02040503050406030204" pitchFamily="18" charset="0"/>
                <a:ea typeface="Cambria" panose="02040503050406030204" pitchFamily="18" charset="0"/>
                <a:cs typeface="Cambria" panose="02040503050406030204" pitchFamily="18" charset="0"/>
              </a:rPr>
              <a:t> </a:t>
            </a:r>
            <a:r>
              <a:rPr lang="sq-AL" altLang="sq-AL" sz="2400" dirty="0" smtClean="0">
                <a:latin typeface="Cambria" panose="02040503050406030204" pitchFamily="18" charset="0"/>
                <a:ea typeface="Cambria" panose="02040503050406030204" pitchFamily="18" charset="0"/>
                <a:cs typeface="Cambria" panose="02040503050406030204" pitchFamily="18" charset="0"/>
              </a:rPr>
              <a:t>dhe teknike ndodhen në zarfin e njëjtë dhe ofertat financiare lexohen në ceremoninë e hapjes.</a:t>
            </a:r>
            <a:endParaRPr lang="en-US" altLang="sq-AL" sz="2400" dirty="0" smtClean="0">
              <a:latin typeface="Cambria" panose="02040503050406030204" pitchFamily="18" charset="0"/>
              <a:ea typeface="Cambria" panose="02040503050406030204" pitchFamily="18" charset="0"/>
              <a:cs typeface="Cambria" panose="02040503050406030204" pitchFamily="18" charset="0"/>
            </a:endParaRPr>
          </a:p>
          <a:p>
            <a:pPr marL="0" indent="0">
              <a:buFont typeface="Arial" panose="020B0604020202020204" pitchFamily="34" charset="0"/>
              <a:buNone/>
            </a:pPr>
            <a:endParaRPr lang="sq-AL" altLang="sq-AL" sz="2400" dirty="0" smtClean="0">
              <a:latin typeface="Cambria" panose="02040503050406030204" pitchFamily="18" charset="0"/>
              <a:ea typeface="Cambria" panose="02040503050406030204" pitchFamily="18" charset="0"/>
              <a:cs typeface="Cambria" panose="02040503050406030204" pitchFamily="18" charset="0"/>
            </a:endParaRPr>
          </a:p>
          <a:p>
            <a:pPr marL="0" indent="0">
              <a:buFont typeface="Arial" panose="020B0604020202020204" pitchFamily="34" charset="0"/>
              <a:buNone/>
            </a:pPr>
            <a:r>
              <a:rPr lang="sq-AL" altLang="sq-AL" sz="2400" dirty="0" smtClean="0">
                <a:latin typeface="Cambria" panose="02040503050406030204" pitchFamily="18" charset="0"/>
                <a:ea typeface="Cambria" panose="02040503050406030204" pitchFamily="18" charset="0"/>
                <a:cs typeface="Cambria" panose="02040503050406030204" pitchFamily="18" charset="0"/>
              </a:rPr>
              <a:t>Përparësia është se tenderuesit e dinë se çfarë konkurrence ka tenderi i tyre dhe ekziston një nivel</a:t>
            </a:r>
            <a:r>
              <a:rPr lang="en-US" altLang="sq-AL" sz="2400" dirty="0" smtClean="0">
                <a:latin typeface="Cambria" panose="02040503050406030204" pitchFamily="18" charset="0"/>
                <a:ea typeface="Cambria" panose="02040503050406030204" pitchFamily="18" charset="0"/>
                <a:cs typeface="Cambria" panose="02040503050406030204" pitchFamily="18" charset="0"/>
              </a:rPr>
              <a:t> </a:t>
            </a:r>
            <a:r>
              <a:rPr lang="sq-AL" altLang="sq-AL" sz="2400" dirty="0" smtClean="0">
                <a:latin typeface="Cambria" panose="02040503050406030204" pitchFamily="18" charset="0"/>
                <a:ea typeface="Cambria" panose="02040503050406030204" pitchFamily="18" charset="0"/>
                <a:cs typeface="Cambria" panose="02040503050406030204" pitchFamily="18" charset="0"/>
              </a:rPr>
              <a:t>i lartë i transparencës.</a:t>
            </a:r>
            <a:endParaRPr lang="en-US" altLang="sq-AL" sz="2400" dirty="0" smtClean="0">
              <a:latin typeface="Cambria" panose="02040503050406030204" pitchFamily="18" charset="0"/>
              <a:ea typeface="Cambria" panose="02040503050406030204" pitchFamily="18" charset="0"/>
              <a:cs typeface="Cambria" panose="02040503050406030204" pitchFamily="18" charset="0"/>
            </a:endParaRPr>
          </a:p>
          <a:p>
            <a:pPr marL="0" indent="0">
              <a:buFont typeface="Arial" panose="020B0604020202020204" pitchFamily="34" charset="0"/>
              <a:buNone/>
            </a:pPr>
            <a:endParaRPr lang="sq-AL" altLang="sq-AL" sz="2400" dirty="0" smtClean="0">
              <a:latin typeface="Cambria" panose="02040503050406030204" pitchFamily="18" charset="0"/>
              <a:ea typeface="Cambria" panose="02040503050406030204" pitchFamily="18" charset="0"/>
              <a:cs typeface="Cambria" panose="02040503050406030204" pitchFamily="18" charset="0"/>
            </a:endParaRPr>
          </a:p>
          <a:p>
            <a:pPr marL="0" indent="0">
              <a:buFont typeface="Arial" panose="020B0604020202020204" pitchFamily="34" charset="0"/>
              <a:buNone/>
            </a:pPr>
            <a:r>
              <a:rPr lang="sq-AL" altLang="sq-AL" sz="2400" dirty="0" smtClean="0">
                <a:latin typeface="Cambria" panose="02040503050406030204" pitchFamily="18" charset="0"/>
                <a:ea typeface="Cambria" panose="02040503050406030204" pitchFamily="18" charset="0"/>
                <a:cs typeface="Cambria" panose="02040503050406030204" pitchFamily="18" charset="0"/>
              </a:rPr>
              <a:t> </a:t>
            </a:r>
          </a:p>
        </p:txBody>
      </p:sp>
      <p:sp>
        <p:nvSpPr>
          <p:cNvPr id="4" name="Footer Placeholder 3"/>
          <p:cNvSpPr>
            <a:spLocks noGrp="1"/>
          </p:cNvSpPr>
          <p:nvPr>
            <p:ph type="ftr" sz="quarter" idx="11"/>
          </p:nvPr>
        </p:nvSpPr>
        <p:spPr>
          <a:xfrm>
            <a:off x="1676400" y="6356350"/>
            <a:ext cx="4343400" cy="365125"/>
          </a:xfrm>
        </p:spPr>
        <p:txBody>
          <a:bodyPr/>
          <a:lstStyle/>
          <a:p>
            <a:pPr>
              <a:defRPr/>
            </a:pPr>
            <a:r>
              <a:rPr lang="en-US" dirty="0" err="1"/>
              <a:t>Departamenti</a:t>
            </a:r>
            <a:r>
              <a:rPr lang="en-US" dirty="0"/>
              <a:t> per Trajnime /  KRPP</a:t>
            </a:r>
          </a:p>
        </p:txBody>
      </p:sp>
    </p:spTree>
    <p:extLst>
      <p:ext uri="{BB962C8B-B14F-4D97-AF65-F5344CB8AC3E}">
        <p14:creationId xmlns:p14="http://schemas.microsoft.com/office/powerpoint/2010/main" val="1849942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457200" y="0"/>
            <a:ext cx="8229600" cy="457200"/>
          </a:xfrm>
        </p:spPr>
        <p:txBody>
          <a:bodyPr/>
          <a:lstStyle/>
          <a:p>
            <a:r>
              <a:rPr lang="sq-AL" altLang="sq-AL" sz="2400" b="1" dirty="0" smtClean="0">
                <a:solidFill>
                  <a:schemeClr val="tx2"/>
                </a:solidFill>
                <a:latin typeface="Cambria" panose="02040503050406030204" pitchFamily="18" charset="0"/>
                <a:ea typeface="Cambria" panose="02040503050406030204" pitchFamily="18" charset="0"/>
                <a:cs typeface="Cambria" panose="02040503050406030204" pitchFamily="18" charset="0"/>
              </a:rPr>
              <a:t>Qasja me dy zarfe</a:t>
            </a:r>
          </a:p>
        </p:txBody>
      </p:sp>
      <p:sp>
        <p:nvSpPr>
          <p:cNvPr id="74755" name="Content Placeholder 2"/>
          <p:cNvSpPr>
            <a:spLocks noGrp="1"/>
          </p:cNvSpPr>
          <p:nvPr>
            <p:ph idx="1"/>
          </p:nvPr>
        </p:nvSpPr>
        <p:spPr>
          <a:xfrm>
            <a:off x="0" y="609600"/>
            <a:ext cx="9144000" cy="6248400"/>
          </a:xfrm>
        </p:spPr>
        <p:txBody>
          <a:bodyPr lIns="0" tIns="0" rIns="0" bIns="0"/>
          <a:lstStyle/>
          <a:p>
            <a:pPr marL="0" indent="0">
              <a:buFont typeface="Arial" panose="020B0604020202020204" pitchFamily="34" charset="0"/>
              <a:buNone/>
              <a:defRPr/>
            </a:pPr>
            <a:r>
              <a:rPr lang="en-US" altLang="sq-AL" sz="2400" dirty="0" err="1" smtClean="0">
                <a:latin typeface="Cambria" panose="02040503050406030204" pitchFamily="18" charset="0"/>
                <a:ea typeface="Cambria" panose="02040503050406030204" pitchFamily="18" charset="0"/>
                <a:cs typeface="Cambria" panose="02040503050406030204" pitchFamily="18" charset="0"/>
              </a:rPr>
              <a:t>Procedura</a:t>
            </a:r>
            <a:r>
              <a:rPr lang="en-US" altLang="sq-AL" sz="2400" dirty="0" smtClean="0">
                <a:latin typeface="Cambria" panose="02040503050406030204" pitchFamily="18" charset="0"/>
                <a:ea typeface="Cambria" panose="02040503050406030204" pitchFamily="18" charset="0"/>
                <a:cs typeface="Cambria" panose="02040503050406030204" pitchFamily="18" charset="0"/>
              </a:rPr>
              <a:t> </a:t>
            </a:r>
            <a:r>
              <a:rPr lang="en-US" altLang="sq-AL" sz="2400" dirty="0" err="1" smtClean="0">
                <a:latin typeface="Cambria" panose="02040503050406030204" pitchFamily="18" charset="0"/>
                <a:ea typeface="Cambria" panose="02040503050406030204" pitchFamily="18" charset="0"/>
                <a:cs typeface="Cambria" panose="02040503050406030204" pitchFamily="18" charset="0"/>
              </a:rPr>
              <a:t>tenderuese</a:t>
            </a:r>
            <a:r>
              <a:rPr lang="en-US" altLang="sq-AL" sz="2400" dirty="0" smtClean="0">
                <a:latin typeface="Cambria" panose="02040503050406030204" pitchFamily="18" charset="0"/>
                <a:ea typeface="Cambria" panose="02040503050406030204" pitchFamily="18" charset="0"/>
                <a:cs typeface="Cambria" panose="02040503050406030204" pitchFamily="18" charset="0"/>
              </a:rPr>
              <a:t> </a:t>
            </a:r>
            <a:r>
              <a:rPr lang="sq-AL" altLang="sq-AL" sz="2400" dirty="0" smtClean="0">
                <a:latin typeface="Cambria" panose="02040503050406030204" pitchFamily="18" charset="0"/>
                <a:ea typeface="Cambria" panose="02040503050406030204" pitchFamily="18" charset="0"/>
                <a:cs typeface="Cambria" panose="02040503050406030204" pitchFamily="18" charset="0"/>
              </a:rPr>
              <a:t>me dy zarfe nënkupton se Operatorët ekonomik dorëzojnë dy zarfe të mbyllura në të</a:t>
            </a:r>
            <a:r>
              <a:rPr lang="en-US" altLang="sq-AL" sz="2400" dirty="0" smtClean="0">
                <a:latin typeface="Cambria" panose="02040503050406030204" pitchFamily="18" charset="0"/>
                <a:ea typeface="Cambria" panose="02040503050406030204" pitchFamily="18" charset="0"/>
                <a:cs typeface="Cambria" panose="02040503050406030204" pitchFamily="18" charset="0"/>
              </a:rPr>
              <a:t> </a:t>
            </a:r>
            <a:r>
              <a:rPr lang="sq-AL" altLang="sq-AL" sz="2400" dirty="0" smtClean="0">
                <a:latin typeface="Cambria" panose="02040503050406030204" pitchFamily="18" charset="0"/>
                <a:ea typeface="Cambria" panose="02040503050406030204" pitchFamily="18" charset="0"/>
                <a:cs typeface="Cambria" panose="02040503050406030204" pitchFamily="18" charset="0"/>
              </a:rPr>
              <a:t>njëjtën kohë</a:t>
            </a:r>
            <a:r>
              <a:rPr lang="en-US" altLang="sq-AL" sz="2400" dirty="0" smtClean="0">
                <a:latin typeface="Cambria" panose="02040503050406030204" pitchFamily="18" charset="0"/>
                <a:ea typeface="Cambria" panose="02040503050406030204" pitchFamily="18" charset="0"/>
                <a:cs typeface="Cambria" panose="02040503050406030204" pitchFamily="18" charset="0"/>
              </a:rPr>
              <a:t>:</a:t>
            </a:r>
            <a:endParaRPr lang="sq-AL" altLang="sq-AL" sz="2400" dirty="0" smtClean="0">
              <a:latin typeface="Cambria" panose="02040503050406030204" pitchFamily="18" charset="0"/>
              <a:ea typeface="Cambria" panose="02040503050406030204" pitchFamily="18" charset="0"/>
              <a:cs typeface="Cambria" panose="02040503050406030204" pitchFamily="18" charset="0"/>
            </a:endParaRPr>
          </a:p>
          <a:p>
            <a:pPr marL="0" indent="0">
              <a:buFont typeface="Arial" panose="020B0604020202020204" pitchFamily="34" charset="0"/>
              <a:buNone/>
              <a:defRPr/>
            </a:pPr>
            <a:endParaRPr lang="en-US" altLang="sq-AL" sz="2400" dirty="0" smtClean="0">
              <a:latin typeface="Cambria" panose="02040503050406030204" pitchFamily="18" charset="0"/>
              <a:ea typeface="Cambria" panose="02040503050406030204" pitchFamily="18" charset="0"/>
              <a:cs typeface="Cambria" panose="02040503050406030204" pitchFamily="18" charset="0"/>
            </a:endParaRPr>
          </a:p>
          <a:p>
            <a:pPr>
              <a:buFont typeface="Wingdings" panose="05000000000000000000" pitchFamily="2" charset="2"/>
              <a:buChar char="§"/>
              <a:defRPr/>
            </a:pPr>
            <a:r>
              <a:rPr lang="sq-AL" altLang="sq-AL" sz="2400" dirty="0" smtClean="0">
                <a:latin typeface="Cambria" panose="02040503050406030204" pitchFamily="18" charset="0"/>
                <a:ea typeface="Cambria" panose="02040503050406030204" pitchFamily="18" charset="0"/>
                <a:cs typeface="Cambria" panose="02040503050406030204" pitchFamily="18" charset="0"/>
              </a:rPr>
              <a:t>njëra përmban Propozimin Teknik dhe tjetra </a:t>
            </a:r>
            <a:endParaRPr lang="en-US" altLang="sq-AL" sz="2400" dirty="0" smtClean="0">
              <a:latin typeface="Cambria" panose="02040503050406030204" pitchFamily="18" charset="0"/>
              <a:ea typeface="Cambria" panose="02040503050406030204" pitchFamily="18" charset="0"/>
              <a:cs typeface="Cambria" panose="02040503050406030204" pitchFamily="18" charset="0"/>
            </a:endParaRPr>
          </a:p>
          <a:p>
            <a:pPr>
              <a:buFont typeface="Wingdings" panose="05000000000000000000" pitchFamily="2" charset="2"/>
              <a:buChar char="§"/>
              <a:defRPr/>
            </a:pPr>
            <a:r>
              <a:rPr lang="sq-AL" altLang="sq-AL" sz="2400" dirty="0" smtClean="0">
                <a:latin typeface="Cambria" panose="02040503050406030204" pitchFamily="18" charset="0"/>
                <a:ea typeface="Cambria" panose="02040503050406030204" pitchFamily="18" charset="0"/>
                <a:cs typeface="Cambria" panose="02040503050406030204" pitchFamily="18" charset="0"/>
              </a:rPr>
              <a:t>përmban Propozimin Financiar </a:t>
            </a:r>
            <a:endParaRPr lang="en-US" altLang="sq-AL" sz="2400" dirty="0" smtClean="0">
              <a:latin typeface="Cambria" panose="02040503050406030204" pitchFamily="18" charset="0"/>
              <a:ea typeface="Cambria" panose="02040503050406030204" pitchFamily="18" charset="0"/>
              <a:cs typeface="Cambria" panose="02040503050406030204" pitchFamily="18" charset="0"/>
            </a:endParaRPr>
          </a:p>
          <a:p>
            <a:pPr>
              <a:buFont typeface="Wingdings" panose="05000000000000000000" pitchFamily="2" charset="2"/>
              <a:buChar char="§"/>
              <a:defRPr/>
            </a:pPr>
            <a:r>
              <a:rPr lang="sq-AL" altLang="sq-AL" sz="2400" dirty="0" smtClean="0">
                <a:latin typeface="Cambria" panose="02040503050406030204" pitchFamily="18" charset="0"/>
                <a:ea typeface="Cambria" panose="02040503050406030204" pitchFamily="18" charset="0"/>
                <a:cs typeface="Cambria" panose="02040503050406030204" pitchFamily="18" charset="0"/>
              </a:rPr>
              <a:t>të dyja</a:t>
            </a:r>
            <a:r>
              <a:rPr lang="en-US" altLang="sq-AL" sz="2400" dirty="0" smtClean="0">
                <a:latin typeface="Cambria" panose="02040503050406030204" pitchFamily="18" charset="0"/>
                <a:ea typeface="Cambria" panose="02040503050406030204" pitchFamily="18" charset="0"/>
                <a:cs typeface="Cambria" panose="02040503050406030204" pitchFamily="18" charset="0"/>
              </a:rPr>
              <a:t> </a:t>
            </a:r>
            <a:r>
              <a:rPr lang="sq-AL" altLang="sq-AL" sz="2400" dirty="0" smtClean="0">
                <a:latin typeface="Cambria" panose="02040503050406030204" pitchFamily="18" charset="0"/>
                <a:ea typeface="Cambria" panose="02040503050406030204" pitchFamily="18" charset="0"/>
                <a:cs typeface="Cambria" panose="02040503050406030204" pitchFamily="18" charset="0"/>
              </a:rPr>
              <a:t>të futura në nja zarf të vetëm të jashtëm.</a:t>
            </a:r>
            <a:endParaRPr lang="en-US" altLang="sq-AL" sz="2400" dirty="0" smtClean="0">
              <a:latin typeface="Cambria" panose="02040503050406030204" pitchFamily="18" charset="0"/>
              <a:ea typeface="Cambria" panose="02040503050406030204" pitchFamily="18" charset="0"/>
              <a:cs typeface="Cambria" panose="02040503050406030204" pitchFamily="18" charset="0"/>
            </a:endParaRPr>
          </a:p>
          <a:p>
            <a:pPr>
              <a:buFont typeface="Wingdings" panose="05000000000000000000" pitchFamily="2" charset="2"/>
              <a:buChar char="§"/>
              <a:defRPr/>
            </a:pPr>
            <a:r>
              <a:rPr lang="sq-AL" altLang="sq-AL" sz="2400" dirty="0" smtClean="0">
                <a:latin typeface="Cambria" panose="02040503050406030204" pitchFamily="18" charset="0"/>
                <a:ea typeface="Cambria" panose="02040503050406030204" pitchFamily="18" charset="0"/>
                <a:cs typeface="Cambria" panose="02040503050406030204" pitchFamily="18" charset="0"/>
              </a:rPr>
              <a:t>Qasja me dy zarfe aplikohet </a:t>
            </a:r>
            <a:r>
              <a:rPr lang="sq-AL" altLang="sq-AL" sz="2400" dirty="0" err="1" smtClean="0">
                <a:latin typeface="Cambria" panose="02040503050406030204" pitchFamily="18" charset="0"/>
                <a:ea typeface="Cambria" panose="02040503050406030204" pitchFamily="18" charset="0"/>
                <a:cs typeface="Cambria" panose="02040503050406030204" pitchFamily="18" charset="0"/>
              </a:rPr>
              <a:t>vetem</a:t>
            </a:r>
            <a:r>
              <a:rPr lang="sq-AL" altLang="sq-AL" sz="2400" dirty="0" smtClean="0">
                <a:latin typeface="Cambria" panose="02040503050406030204" pitchFamily="18" charset="0"/>
                <a:ea typeface="Cambria" panose="02040503050406030204" pitchFamily="18" charset="0"/>
                <a:cs typeface="Cambria" panose="02040503050406030204" pitchFamily="18" charset="0"/>
              </a:rPr>
              <a:t> kur përdoret një</a:t>
            </a:r>
            <a:r>
              <a:rPr lang="en-US" altLang="sq-AL" sz="2400" dirty="0" smtClean="0">
                <a:latin typeface="Cambria" panose="02040503050406030204" pitchFamily="18" charset="0"/>
                <a:ea typeface="Cambria" panose="02040503050406030204" pitchFamily="18" charset="0"/>
                <a:cs typeface="Cambria" panose="02040503050406030204" pitchFamily="18" charset="0"/>
              </a:rPr>
              <a:t> </a:t>
            </a:r>
            <a:r>
              <a:rPr lang="sq-AL" altLang="sq-AL" sz="2400" dirty="0" smtClean="0">
                <a:latin typeface="Cambria" panose="02040503050406030204" pitchFamily="18" charset="0"/>
                <a:ea typeface="Cambria" panose="02040503050406030204" pitchFamily="18" charset="0"/>
                <a:cs typeface="Cambria" panose="02040503050406030204" pitchFamily="18" charset="0"/>
              </a:rPr>
              <a:t>procedurë e kufizuar, për shërbime </a:t>
            </a:r>
            <a:r>
              <a:rPr lang="sq-AL" altLang="sq-AL" sz="2400" dirty="0" err="1" smtClean="0">
                <a:latin typeface="Cambria" panose="02040503050406030204" pitchFamily="18" charset="0"/>
                <a:ea typeface="Cambria" panose="02040503050406030204" pitchFamily="18" charset="0"/>
                <a:cs typeface="Cambria" panose="02040503050406030204" pitchFamily="18" charset="0"/>
              </a:rPr>
              <a:t>konsulente</a:t>
            </a:r>
            <a:r>
              <a:rPr lang="sq-AL" altLang="sq-AL" sz="2400" dirty="0" smtClean="0">
                <a:latin typeface="Cambria" panose="02040503050406030204" pitchFamily="18" charset="0"/>
                <a:ea typeface="Cambria" panose="02040503050406030204" pitchFamily="18" charset="0"/>
                <a:cs typeface="Cambria" panose="02040503050406030204" pitchFamily="18" charset="0"/>
              </a:rPr>
              <a:t>.</a:t>
            </a:r>
            <a:endParaRPr lang="en-US" altLang="sq-AL" sz="2400" dirty="0" smtClean="0">
              <a:latin typeface="Cambria" panose="02040503050406030204" pitchFamily="18" charset="0"/>
              <a:ea typeface="Cambria" panose="02040503050406030204" pitchFamily="18" charset="0"/>
              <a:cs typeface="Cambria" panose="02040503050406030204" pitchFamily="18" charset="0"/>
            </a:endParaRPr>
          </a:p>
          <a:p>
            <a:pPr marL="0" indent="0">
              <a:buFont typeface="Arial" panose="020B0604020202020204" pitchFamily="34" charset="0"/>
              <a:buNone/>
              <a:defRPr/>
            </a:pP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Propozimi Teknik do të përmbajë detajet qe nuk lidhen me çmimin</a:t>
            </a:r>
            <a:r>
              <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a:t>
            </a: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sic jane :</a:t>
            </a:r>
          </a:p>
          <a:p>
            <a:pPr>
              <a:buFontTx/>
              <a:buChar char="-"/>
              <a:defRPr/>
            </a:pP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përvojën</a:t>
            </a:r>
            <a:r>
              <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e tenderuesit, </a:t>
            </a:r>
            <a:r>
              <a:rPr lang="sq-AL" altLang="sq-AL" sz="2400" dirty="0" err="1" smtClean="0">
                <a:solidFill>
                  <a:srgbClr val="000000"/>
                </a:solidFill>
                <a:latin typeface="Cambria" panose="02040503050406030204" pitchFamily="18" charset="0"/>
                <a:ea typeface="Cambria" panose="02040503050406030204" pitchFamily="18" charset="0"/>
                <a:cs typeface="Cambria" panose="02040503050406030204" pitchFamily="18" charset="0"/>
              </a:rPr>
              <a:t>ekspërtizën</a:t>
            </a: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 </a:t>
            </a:r>
            <a:endPar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endParaRPr>
          </a:p>
          <a:p>
            <a:pPr>
              <a:buFontTx/>
              <a:buChar char="-"/>
              <a:defRPr/>
            </a:pP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propozimet e detajuara teknike lidhur me</a:t>
            </a:r>
            <a:r>
              <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projektin sikurse definohet në dokumentet e tenderit.</a:t>
            </a:r>
          </a:p>
          <a:p>
            <a:pPr marL="0" indent="0">
              <a:buFont typeface="Arial" panose="020B0604020202020204" pitchFamily="34" charset="0"/>
              <a:buNone/>
              <a:defRPr/>
            </a:pP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 </a:t>
            </a:r>
            <a:endPar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endParaRPr>
          </a:p>
        </p:txBody>
      </p:sp>
      <p:sp>
        <p:nvSpPr>
          <p:cNvPr id="4" name="Footer Placeholder 3"/>
          <p:cNvSpPr>
            <a:spLocks noGrp="1"/>
          </p:cNvSpPr>
          <p:nvPr>
            <p:ph type="ftr" sz="quarter" idx="11"/>
          </p:nvPr>
        </p:nvSpPr>
        <p:spPr>
          <a:xfrm>
            <a:off x="1828800" y="6356350"/>
            <a:ext cx="4191000" cy="365125"/>
          </a:xfrm>
        </p:spPr>
        <p:txBody>
          <a:bodyPr/>
          <a:lstStyle/>
          <a:p>
            <a:pPr>
              <a:defRPr/>
            </a:pPr>
            <a:r>
              <a:rPr lang="en-US" dirty="0" err="1"/>
              <a:t>Departamenti</a:t>
            </a:r>
            <a:r>
              <a:rPr lang="en-US" dirty="0"/>
              <a:t> per Trajnime /  KRPP</a:t>
            </a:r>
          </a:p>
        </p:txBody>
      </p:sp>
    </p:spTree>
    <p:extLst>
      <p:ext uri="{BB962C8B-B14F-4D97-AF65-F5344CB8AC3E}">
        <p14:creationId xmlns:p14="http://schemas.microsoft.com/office/powerpoint/2010/main" val="7813854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457200" y="0"/>
            <a:ext cx="8229600" cy="609600"/>
          </a:xfrm>
        </p:spPr>
        <p:txBody>
          <a:bodyPr/>
          <a:lstStyle/>
          <a:p>
            <a:r>
              <a:rPr lang="sq-AL" altLang="sq-AL" sz="2400" b="1" smtClean="0">
                <a:solidFill>
                  <a:schemeClr val="tx2"/>
                </a:solidFill>
                <a:latin typeface="Cambria" panose="02040503050406030204" pitchFamily="18" charset="0"/>
                <a:ea typeface="Cambria" panose="02040503050406030204" pitchFamily="18" charset="0"/>
                <a:cs typeface="Cambria" panose="02040503050406030204" pitchFamily="18" charset="0"/>
              </a:rPr>
              <a:t>Qasja me dy zarfe</a:t>
            </a:r>
          </a:p>
        </p:txBody>
      </p:sp>
      <p:sp>
        <p:nvSpPr>
          <p:cNvPr id="72707" name="Content Placeholder 2"/>
          <p:cNvSpPr>
            <a:spLocks noGrp="1"/>
          </p:cNvSpPr>
          <p:nvPr>
            <p:ph idx="1"/>
          </p:nvPr>
        </p:nvSpPr>
        <p:spPr>
          <a:xfrm>
            <a:off x="0" y="609600"/>
            <a:ext cx="9144000" cy="5791200"/>
          </a:xfrm>
        </p:spPr>
        <p:txBody>
          <a:bodyPr/>
          <a:lstStyle/>
          <a:p>
            <a:pPr marL="0" indent="0">
              <a:buFont typeface="Arial" panose="020B0604020202020204" pitchFamily="34" charset="0"/>
              <a:buNone/>
            </a:pP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Propozimi Financiar do të përmbajë vetëm informatat që kanë të bëjnë më çmimin bazuar</a:t>
            </a:r>
            <a:r>
              <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në shtrirjen e </a:t>
            </a:r>
            <a:r>
              <a:rPr lang="sq-AL" altLang="sq-AL" sz="2400" dirty="0" err="1" smtClean="0">
                <a:solidFill>
                  <a:srgbClr val="000000"/>
                </a:solidFill>
                <a:latin typeface="Cambria" panose="02040503050406030204" pitchFamily="18" charset="0"/>
                <a:ea typeface="Cambria" panose="02040503050406030204" pitchFamily="18" charset="0"/>
                <a:cs typeface="Cambria" panose="02040503050406030204" pitchFamily="18" charset="0"/>
              </a:rPr>
              <a:t>specifikacioneve</a:t>
            </a: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 dhe kërkesave të projektit.</a:t>
            </a:r>
            <a:endPar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endParaRPr>
          </a:p>
          <a:p>
            <a:pPr marL="0" indent="0">
              <a:buFont typeface="Arial" panose="020B0604020202020204" pitchFamily="34" charset="0"/>
              <a:buNone/>
            </a:pPr>
            <a:endPar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endParaRPr>
          </a:p>
          <a:p>
            <a:pPr marL="0" indent="0">
              <a:buFont typeface="Arial" panose="020B0604020202020204" pitchFamily="34" charset="0"/>
              <a:buNone/>
            </a:pP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Vetëm propozimet teknike hapen në datën dhe kohën e specifikuar në Dosjen e Tenderit</a:t>
            </a:r>
            <a:r>
              <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dhe propozimi financiar mbetet i mbyllur dhe mbahet në ruajtje nga Zyrtari i Prokurimit deri në</a:t>
            </a:r>
            <a:r>
              <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kohën e hapjes së Propozimeve Financiare.</a:t>
            </a:r>
            <a:endPar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endParaRPr>
          </a:p>
          <a:p>
            <a:pPr marL="0" indent="0">
              <a:buFont typeface="Arial" panose="020B0604020202020204" pitchFamily="34" charset="0"/>
              <a:buNone/>
            </a:pPr>
            <a:endPar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endParaRPr>
          </a:p>
          <a:p>
            <a:pPr marL="0" indent="0">
              <a:buFont typeface="Arial" panose="020B0604020202020204" pitchFamily="34" charset="0"/>
              <a:buNone/>
            </a:pP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Përparësia është se vlerësimi lidhur me</a:t>
            </a:r>
            <a:r>
              <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sq-AL" altLang="sq-AL" sz="2400" dirty="0" err="1" smtClean="0">
                <a:solidFill>
                  <a:srgbClr val="000000"/>
                </a:solidFill>
                <a:latin typeface="Cambria" panose="02040503050406030204" pitchFamily="18" charset="0"/>
                <a:ea typeface="Cambria" panose="02040503050406030204" pitchFamily="18" charset="0"/>
                <a:cs typeface="Cambria" panose="02040503050406030204" pitchFamily="18" charset="0"/>
              </a:rPr>
              <a:t>pranueshmërinë</a:t>
            </a: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 dhe kualifikimet nuk do të ndikohen nga çmimi i tenderuesve. </a:t>
            </a:r>
            <a:endPar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endParaRPr>
          </a:p>
          <a:p>
            <a:pPr marL="0" indent="0">
              <a:buFont typeface="Arial" panose="020B0604020202020204" pitchFamily="34" charset="0"/>
              <a:buNone/>
            </a:pP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Fillimisht, vlerësohen vetëm propozimet teknike. </a:t>
            </a:r>
            <a:endPar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endParaRPr>
          </a:p>
        </p:txBody>
      </p:sp>
      <p:sp>
        <p:nvSpPr>
          <p:cNvPr id="4" name="Footer Placeholder 3"/>
          <p:cNvSpPr>
            <a:spLocks noGrp="1"/>
          </p:cNvSpPr>
          <p:nvPr>
            <p:ph type="ftr" sz="quarter" idx="11"/>
          </p:nvPr>
        </p:nvSpPr>
        <p:spPr>
          <a:xfrm>
            <a:off x="1828800" y="6356350"/>
            <a:ext cx="4191000" cy="365125"/>
          </a:xfrm>
        </p:spPr>
        <p:txBody>
          <a:bodyPr/>
          <a:lstStyle/>
          <a:p>
            <a:pPr>
              <a:defRPr/>
            </a:pPr>
            <a:r>
              <a:rPr lang="en-US" dirty="0" err="1"/>
              <a:t>Departamenti</a:t>
            </a:r>
            <a:r>
              <a:rPr lang="en-US" dirty="0"/>
              <a:t> per Trajnime /  KRPP</a:t>
            </a:r>
          </a:p>
        </p:txBody>
      </p:sp>
    </p:spTree>
    <p:extLst>
      <p:ext uri="{BB962C8B-B14F-4D97-AF65-F5344CB8AC3E}">
        <p14:creationId xmlns:p14="http://schemas.microsoft.com/office/powerpoint/2010/main" val="1755041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457200" y="0"/>
            <a:ext cx="8229600" cy="457200"/>
          </a:xfrm>
        </p:spPr>
        <p:txBody>
          <a:bodyPr/>
          <a:lstStyle/>
          <a:p>
            <a:r>
              <a:rPr lang="sq-AL" altLang="sq-AL" sz="2400" b="1" dirty="0" smtClean="0">
                <a:solidFill>
                  <a:schemeClr val="tx2"/>
                </a:solidFill>
                <a:latin typeface="Cambria" panose="02040503050406030204" pitchFamily="18" charset="0"/>
                <a:ea typeface="Cambria" panose="02040503050406030204" pitchFamily="18" charset="0"/>
                <a:cs typeface="Cambria" panose="02040503050406030204" pitchFamily="18" charset="0"/>
              </a:rPr>
              <a:t>Qasja me dy zarfe</a:t>
            </a:r>
            <a:endParaRPr lang="sq-AL" altLang="sq-AL" sz="2400" b="1" dirty="0" smtClean="0">
              <a:solidFill>
                <a:schemeClr val="tx2"/>
              </a:solidFill>
            </a:endParaRPr>
          </a:p>
        </p:txBody>
      </p:sp>
      <p:sp>
        <p:nvSpPr>
          <p:cNvPr id="3" name="Content Placeholder 2"/>
          <p:cNvSpPr>
            <a:spLocks noGrp="1"/>
          </p:cNvSpPr>
          <p:nvPr>
            <p:ph idx="1"/>
          </p:nvPr>
        </p:nvSpPr>
        <p:spPr>
          <a:xfrm>
            <a:off x="0" y="762000"/>
            <a:ext cx="9144000" cy="5364163"/>
          </a:xfrm>
        </p:spPr>
        <p:txBody>
          <a:bodyPr/>
          <a:lstStyle/>
          <a:p>
            <a:pPr>
              <a:defRPr/>
            </a:pP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Secili anëtar i komisionit vlerësues</a:t>
            </a:r>
            <a:r>
              <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vlerëson çdo propozim teknik veçmas dhe i jep pikë propozimit. </a:t>
            </a:r>
            <a:endPar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endParaRPr>
          </a:p>
          <a:p>
            <a:pPr>
              <a:defRPr/>
            </a:pPr>
            <a:endPar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endParaRPr>
          </a:p>
          <a:p>
            <a:pPr>
              <a:defRPr/>
            </a:pP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Pikët përfundimtare të</a:t>
            </a:r>
            <a:r>
              <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secilit propozim teknik realizohen duke mbledhur pikët nga të gjithë anëtarët dhe duke e pjesëtuar</a:t>
            </a:r>
            <a:r>
              <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me numrin e anëtarëve të komisionit vlerësues. </a:t>
            </a:r>
            <a:endPar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endParaRPr>
          </a:p>
          <a:p>
            <a:pPr marL="0" indent="0">
              <a:buFont typeface="Arial" panose="020B0604020202020204" pitchFamily="34" charset="0"/>
              <a:buNone/>
              <a:defRPr/>
            </a:pPr>
            <a:endPar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endParaRPr>
          </a:p>
          <a:p>
            <a:pPr>
              <a:defRPr/>
            </a:pPr>
            <a:r>
              <a:rPr lang="sq-AL" sz="2400" dirty="0">
                <a:solidFill>
                  <a:prstClr val="black"/>
                </a:solidFill>
                <a:latin typeface="Cambria" panose="02040503050406030204" pitchFamily="18" charset="0"/>
                <a:ea typeface="Cambria" panose="02040503050406030204" pitchFamily="18" charset="0"/>
              </a:rPr>
              <a:t>Duhet të ceket se Autoriteti Kontraktues do të</a:t>
            </a:r>
            <a:r>
              <a:rPr lang="en-US" sz="2400" dirty="0">
                <a:solidFill>
                  <a:prstClr val="black"/>
                </a:solidFill>
                <a:latin typeface="Cambria" panose="02040503050406030204" pitchFamily="18" charset="0"/>
                <a:ea typeface="Cambria" panose="02040503050406030204" pitchFamily="18" charset="0"/>
              </a:rPr>
              <a:t> </a:t>
            </a:r>
            <a:r>
              <a:rPr lang="sq-AL" sz="2400" dirty="0">
                <a:solidFill>
                  <a:prstClr val="black"/>
                </a:solidFill>
                <a:latin typeface="Cambria" panose="02040503050406030204" pitchFamily="18" charset="0"/>
                <a:ea typeface="Cambria" panose="02040503050406030204" pitchFamily="18" charset="0"/>
              </a:rPr>
              <a:t>përcaktojë në dokumentet e Tenderit baraspeshën në mes proporcionit të </a:t>
            </a:r>
            <a:r>
              <a:rPr lang="sq-AL" sz="2400" b="1" dirty="0">
                <a:solidFill>
                  <a:prstClr val="black"/>
                </a:solidFill>
                <a:latin typeface="Cambria" panose="02040503050406030204" pitchFamily="18" charset="0"/>
                <a:ea typeface="Cambria" panose="02040503050406030204" pitchFamily="18" charset="0"/>
              </a:rPr>
              <a:t>peshës teknike </a:t>
            </a:r>
            <a:r>
              <a:rPr lang="sq-AL" sz="2400" dirty="0">
                <a:solidFill>
                  <a:prstClr val="black"/>
                </a:solidFill>
                <a:latin typeface="Cambria" panose="02040503050406030204" pitchFamily="18" charset="0"/>
                <a:ea typeface="Cambria" panose="02040503050406030204" pitchFamily="18" charset="0"/>
              </a:rPr>
              <a:t>dhe</a:t>
            </a:r>
            <a:r>
              <a:rPr lang="en-US" sz="2400" dirty="0">
                <a:solidFill>
                  <a:prstClr val="black"/>
                </a:solidFill>
                <a:latin typeface="Cambria" panose="02040503050406030204" pitchFamily="18" charset="0"/>
                <a:ea typeface="Cambria" panose="02040503050406030204" pitchFamily="18" charset="0"/>
              </a:rPr>
              <a:t> </a:t>
            </a:r>
            <a:r>
              <a:rPr lang="sq-AL" sz="2400" b="1" dirty="0">
                <a:solidFill>
                  <a:prstClr val="black"/>
                </a:solidFill>
                <a:latin typeface="Cambria" panose="02040503050406030204" pitchFamily="18" charset="0"/>
                <a:ea typeface="Cambria" panose="02040503050406030204" pitchFamily="18" charset="0"/>
              </a:rPr>
              <a:t>minimumit të numrit të pikëve për propozime teknike </a:t>
            </a:r>
            <a:r>
              <a:rPr lang="sq-AL" sz="2400" dirty="0">
                <a:solidFill>
                  <a:prstClr val="black"/>
                </a:solidFill>
                <a:latin typeface="Cambria" panose="02040503050406030204" pitchFamily="18" charset="0"/>
                <a:ea typeface="Cambria" panose="02040503050406030204" pitchFamily="18" charset="0"/>
              </a:rPr>
              <a:t>të cilat </a:t>
            </a:r>
            <a:r>
              <a:rPr lang="en-US" sz="2400" dirty="0" smtClean="0">
                <a:solidFill>
                  <a:prstClr val="black"/>
                </a:solidFill>
                <a:latin typeface="Cambria" panose="02040503050406030204" pitchFamily="18" charset="0"/>
                <a:ea typeface="Cambria" panose="02040503050406030204" pitchFamily="18" charset="0"/>
              </a:rPr>
              <a:t>t</a:t>
            </a:r>
            <a:r>
              <a:rPr lang="sq-AL" sz="2400" dirty="0" err="1" smtClean="0">
                <a:solidFill>
                  <a:prstClr val="black"/>
                </a:solidFill>
                <a:latin typeface="Cambria" panose="02040503050406030204" pitchFamily="18" charset="0"/>
                <a:ea typeface="Cambria" panose="02040503050406030204" pitchFamily="18" charset="0"/>
              </a:rPr>
              <a:t>enderuesit</a:t>
            </a:r>
            <a:r>
              <a:rPr lang="sq-AL" sz="2400" dirty="0" smtClean="0">
                <a:solidFill>
                  <a:prstClr val="black"/>
                </a:solidFill>
                <a:latin typeface="Cambria" panose="02040503050406030204" pitchFamily="18" charset="0"/>
                <a:ea typeface="Cambria" panose="02040503050406030204" pitchFamily="18" charset="0"/>
              </a:rPr>
              <a:t> </a:t>
            </a:r>
            <a:r>
              <a:rPr lang="sq-AL" sz="2400" dirty="0">
                <a:solidFill>
                  <a:prstClr val="black"/>
                </a:solidFill>
                <a:latin typeface="Cambria" panose="02040503050406030204" pitchFamily="18" charset="0"/>
                <a:ea typeface="Cambria" panose="02040503050406030204" pitchFamily="18" charset="0"/>
              </a:rPr>
              <a:t>duhet t’i arrijnë me</a:t>
            </a:r>
            <a:r>
              <a:rPr lang="en-US" sz="2400" dirty="0">
                <a:solidFill>
                  <a:prstClr val="black"/>
                </a:solidFill>
                <a:latin typeface="Cambria" panose="02040503050406030204" pitchFamily="18" charset="0"/>
                <a:ea typeface="Cambria" panose="02040503050406030204" pitchFamily="18" charset="0"/>
              </a:rPr>
              <a:t> </a:t>
            </a:r>
            <a:r>
              <a:rPr lang="sq-AL" sz="2400" dirty="0">
                <a:solidFill>
                  <a:prstClr val="black"/>
                </a:solidFill>
                <a:latin typeface="Cambria" panose="02040503050406030204" pitchFamily="18" charset="0"/>
                <a:ea typeface="Cambria" panose="02040503050406030204" pitchFamily="18" charset="0"/>
              </a:rPr>
              <a:t>qëllim që të kualifikohen (e konsideruar e përgjegjshme).</a:t>
            </a:r>
          </a:p>
          <a:p>
            <a:pPr>
              <a:defRPr/>
            </a:pPr>
            <a:endPar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endParaRPr>
          </a:p>
          <a:p>
            <a:pPr>
              <a:defRPr/>
            </a:pPr>
            <a:endParaRPr lang="sq-AL" sz="2400" dirty="0"/>
          </a:p>
        </p:txBody>
      </p:sp>
      <p:sp>
        <p:nvSpPr>
          <p:cNvPr id="4" name="Footer Placeholder 3"/>
          <p:cNvSpPr>
            <a:spLocks noGrp="1"/>
          </p:cNvSpPr>
          <p:nvPr>
            <p:ph type="ftr" sz="quarter" idx="11"/>
          </p:nvPr>
        </p:nvSpPr>
        <p:spPr>
          <a:xfrm>
            <a:off x="1295400" y="6356350"/>
            <a:ext cx="4724400" cy="365125"/>
          </a:xfrm>
        </p:spPr>
        <p:txBody>
          <a:bodyPr/>
          <a:lstStyle/>
          <a:p>
            <a:pPr>
              <a:defRPr/>
            </a:pPr>
            <a:r>
              <a:rPr lang="en-US" dirty="0" err="1" smtClean="0"/>
              <a:t>Departamenti</a:t>
            </a:r>
            <a:r>
              <a:rPr lang="en-US" dirty="0" smtClean="0"/>
              <a:t> per Trajnime /  KRPP</a:t>
            </a:r>
            <a:endParaRPr lang="en-US" dirty="0"/>
          </a:p>
        </p:txBody>
      </p:sp>
    </p:spTree>
    <p:extLst>
      <p:ext uri="{BB962C8B-B14F-4D97-AF65-F5344CB8AC3E}">
        <p14:creationId xmlns:p14="http://schemas.microsoft.com/office/powerpoint/2010/main" val="3727372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457200" y="0"/>
            <a:ext cx="8229600" cy="533400"/>
          </a:xfrm>
        </p:spPr>
        <p:txBody>
          <a:bodyPr/>
          <a:lstStyle/>
          <a:p>
            <a:r>
              <a:rPr lang="sq-AL" altLang="sq-AL" sz="2400" b="1" dirty="0" smtClean="0">
                <a:solidFill>
                  <a:schemeClr val="tx2"/>
                </a:solidFill>
                <a:latin typeface="Cambria" panose="02040503050406030204" pitchFamily="18" charset="0"/>
                <a:ea typeface="Cambria" panose="02040503050406030204" pitchFamily="18" charset="0"/>
                <a:cs typeface="Cambria" panose="02040503050406030204" pitchFamily="18" charset="0"/>
              </a:rPr>
              <a:t>Qasja me dy zarfe</a:t>
            </a:r>
          </a:p>
        </p:txBody>
      </p:sp>
      <p:sp>
        <p:nvSpPr>
          <p:cNvPr id="74755" name="Content Placeholder 2"/>
          <p:cNvSpPr>
            <a:spLocks noGrp="1"/>
          </p:cNvSpPr>
          <p:nvPr>
            <p:ph idx="1"/>
          </p:nvPr>
        </p:nvSpPr>
        <p:spPr>
          <a:xfrm>
            <a:off x="0" y="457200"/>
            <a:ext cx="9144000" cy="6400800"/>
          </a:xfrm>
        </p:spPr>
        <p:txBody>
          <a:bodyPr/>
          <a:lstStyle/>
          <a:p>
            <a:pPr>
              <a:buFont typeface="Wingdings" panose="05000000000000000000" pitchFamily="2" charset="2"/>
              <a:buChar char="§"/>
            </a:pP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Në fund të vlerësimit të Propozimeve Teknike, Autoriteti Kontraktues do t’i ftojë tenderuesit</a:t>
            </a:r>
            <a:r>
              <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të cilët kanë dorëzuar Propozime Teknike të përgjegjshme dhe të cilët janë caktuar si të</a:t>
            </a:r>
            <a:r>
              <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kualifikuar për dhënie që të marrin pjesë në hapjen e Propozimeve Financiare. </a:t>
            </a:r>
            <a:endPar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endParaRPr>
          </a:p>
          <a:p>
            <a:pPr>
              <a:buFont typeface="Wingdings" panose="05000000000000000000" pitchFamily="2" charset="2"/>
              <a:buChar char="§"/>
            </a:pP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Data, koha, dhe</a:t>
            </a:r>
            <a:r>
              <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lokacioni i hapjes së Propozimeve Financiare do të vendoset me shkrim nga Autoriteti</a:t>
            </a:r>
            <a:r>
              <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Kontraktues. </a:t>
            </a:r>
            <a:endPar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endParaRPr>
          </a:p>
          <a:p>
            <a:pPr>
              <a:buFont typeface="Wingdings" panose="05000000000000000000" pitchFamily="2" charset="2"/>
              <a:buChar char="§"/>
            </a:pP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Autoriteti Kontraktues do t’i njoftojë Tenderuesit me shkrim të cilët janë refuzuar në bazë</a:t>
            </a:r>
            <a:r>
              <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të kërkesave të Dosjes së Tenderit dhe do t’iu kthej Propozimet Financiare pa i hapur.</a:t>
            </a:r>
            <a:endPar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endParaRPr>
          </a:p>
          <a:p>
            <a:pPr>
              <a:buFont typeface="Wingdings" panose="05000000000000000000" pitchFamily="2" charset="2"/>
              <a:buChar char="§"/>
            </a:pP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Autoriteti Kontraktues do ta bëjë hapjen e Propozimeve Financiare të </a:t>
            </a:r>
            <a:r>
              <a:rPr lang="sq-AL" altLang="sq-AL" sz="2400" dirty="0" err="1" smtClean="0">
                <a:solidFill>
                  <a:srgbClr val="000000"/>
                </a:solidFill>
                <a:latin typeface="Cambria" panose="02040503050406030204" pitchFamily="18" charset="0"/>
                <a:ea typeface="Cambria" panose="02040503050406030204" pitchFamily="18" charset="0"/>
                <a:cs typeface="Cambria" panose="02040503050406030204" pitchFamily="18" charset="0"/>
              </a:rPr>
              <a:t>të</a:t>
            </a: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 gjithë Tenderuesve</a:t>
            </a:r>
            <a:r>
              <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të cilët kanë dorëzuar Propozime Teknike të përgjegjshme</a:t>
            </a:r>
            <a:r>
              <a:rPr lang="en-US"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rPr>
              <a:t>.</a:t>
            </a:r>
            <a:endParaRPr lang="sq-AL" altLang="sq-AL" sz="2400" dirty="0" smtClean="0">
              <a:solidFill>
                <a:srgbClr val="000000"/>
              </a:solidFill>
              <a:latin typeface="Cambria" panose="02040503050406030204" pitchFamily="18" charset="0"/>
              <a:ea typeface="Cambria" panose="02040503050406030204" pitchFamily="18" charset="0"/>
              <a:cs typeface="Cambria" panose="02040503050406030204" pitchFamily="18" charset="0"/>
            </a:endParaRPr>
          </a:p>
          <a:p>
            <a:endParaRPr lang="sq-AL" altLang="sq-AL" sz="2400" dirty="0" smtClean="0">
              <a:latin typeface="Cambria" panose="02040503050406030204" pitchFamily="18" charset="0"/>
              <a:ea typeface="Cambria" panose="02040503050406030204" pitchFamily="18" charset="0"/>
              <a:cs typeface="Cambria" panose="02040503050406030204" pitchFamily="18" charset="0"/>
            </a:endParaRPr>
          </a:p>
        </p:txBody>
      </p:sp>
      <p:sp>
        <p:nvSpPr>
          <p:cNvPr id="4" name="Footer Placeholder 3"/>
          <p:cNvSpPr>
            <a:spLocks noGrp="1"/>
          </p:cNvSpPr>
          <p:nvPr>
            <p:ph type="ftr" sz="quarter" idx="11"/>
          </p:nvPr>
        </p:nvSpPr>
        <p:spPr>
          <a:xfrm>
            <a:off x="1676400" y="6356350"/>
            <a:ext cx="4343400" cy="365125"/>
          </a:xfrm>
        </p:spPr>
        <p:txBody>
          <a:bodyPr/>
          <a:lstStyle/>
          <a:p>
            <a:pPr>
              <a:defRPr/>
            </a:pPr>
            <a:r>
              <a:rPr lang="en-US" dirty="0" err="1"/>
              <a:t>Departamenti</a:t>
            </a:r>
            <a:r>
              <a:rPr lang="en-US" dirty="0"/>
              <a:t> per Trajnime /  KRPP</a:t>
            </a:r>
          </a:p>
        </p:txBody>
      </p:sp>
    </p:spTree>
    <p:extLst>
      <p:ext uri="{BB962C8B-B14F-4D97-AF65-F5344CB8AC3E}">
        <p14:creationId xmlns:p14="http://schemas.microsoft.com/office/powerpoint/2010/main" val="31767320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990600"/>
            <a:ext cx="9144000" cy="4893647"/>
          </a:xfrm>
          <a:prstGeom prst="rect">
            <a:avLst/>
          </a:prstGeom>
        </p:spPr>
        <p:txBody>
          <a:bodyPr wrap="square">
            <a:spAutoFit/>
          </a:bodyPr>
          <a:lstStyle/>
          <a:p>
            <a:r>
              <a:rPr lang="sq-AL" sz="2400" b="1" dirty="0" smtClean="0">
                <a:latin typeface="Cambria" panose="02040503050406030204" pitchFamily="18" charset="0"/>
                <a:ea typeface="Cambria" panose="02040503050406030204" pitchFamily="18" charset="0"/>
              </a:rPr>
              <a:t>Neni 4  </a:t>
            </a:r>
            <a:r>
              <a:rPr lang="sq-AL" sz="2400" b="1" dirty="0" err="1" smtClean="0">
                <a:latin typeface="Cambria" panose="02040503050406030204" pitchFamily="18" charset="0"/>
                <a:ea typeface="Cambria" panose="02040503050406030204" pitchFamily="18" charset="0"/>
              </a:rPr>
              <a:t>Perkufizimet</a:t>
            </a:r>
            <a:r>
              <a:rPr lang="sq-AL" sz="2400" b="1" dirty="0" smtClean="0">
                <a:latin typeface="Cambria" panose="02040503050406030204" pitchFamily="18" charset="0"/>
                <a:ea typeface="Cambria" panose="02040503050406030204" pitchFamily="18" charset="0"/>
              </a:rPr>
              <a:t> / paragrafi 1.35 - </a:t>
            </a:r>
            <a:r>
              <a:rPr lang="en-US" sz="2400" b="1" dirty="0" err="1" smtClean="0">
                <a:latin typeface="Cambria" panose="02040503050406030204" pitchFamily="18" charset="0"/>
                <a:ea typeface="Cambria" panose="02040503050406030204" pitchFamily="18" charset="0"/>
              </a:rPr>
              <a:t>Procedura</a:t>
            </a:r>
            <a:r>
              <a:rPr lang="en-US" sz="2400" b="1" dirty="0" smtClean="0">
                <a:latin typeface="Cambria" panose="02040503050406030204" pitchFamily="18" charset="0"/>
                <a:ea typeface="Cambria" panose="02040503050406030204" pitchFamily="18" charset="0"/>
              </a:rPr>
              <a:t> </a:t>
            </a:r>
            <a:r>
              <a:rPr lang="en-US" sz="2400" b="1" dirty="0">
                <a:latin typeface="Cambria" panose="02040503050406030204" pitchFamily="18" charset="0"/>
                <a:ea typeface="Cambria" panose="02040503050406030204" pitchFamily="18" charset="0"/>
              </a:rPr>
              <a:t>e </a:t>
            </a:r>
            <a:r>
              <a:rPr lang="en-US" sz="2400" b="1" dirty="0" err="1">
                <a:latin typeface="Cambria" panose="02040503050406030204" pitchFamily="18" charset="0"/>
                <a:ea typeface="Cambria" panose="02040503050406030204" pitchFamily="18" charset="0"/>
              </a:rPr>
              <a:t>negociuar</a:t>
            </a:r>
            <a:r>
              <a:rPr lang="en-US" sz="2400" b="1" dirty="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procedura</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lejon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autoritetit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kontraktues</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ftojë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këshillohet</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operatorët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ekonomik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zgjedhur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nga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negociuar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kushtet</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kontratës</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njërin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shumë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prej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tyre</a:t>
            </a:r>
            <a:r>
              <a:rPr lang="en-US" sz="2400" dirty="0">
                <a:latin typeface="Cambria" panose="02040503050406030204" pitchFamily="18" charset="0"/>
                <a:ea typeface="Cambria" panose="02040503050406030204" pitchFamily="18" charset="0"/>
              </a:rPr>
              <a:t>.</a:t>
            </a:r>
            <a:br>
              <a:rPr lang="en-US" sz="2400" dirty="0">
                <a:latin typeface="Cambria" panose="02040503050406030204" pitchFamily="18" charset="0"/>
                <a:ea typeface="Cambria" panose="02040503050406030204" pitchFamily="18" charset="0"/>
              </a:rPr>
            </a:br>
            <a:r>
              <a:rPr lang="sq-AL" sz="2400" b="1" dirty="0">
                <a:latin typeface="Cambria" panose="02040503050406030204" pitchFamily="18" charset="0"/>
                <a:ea typeface="Cambria" panose="02040503050406030204" pitchFamily="18" charset="0"/>
              </a:rPr>
              <a:t>Neni 4  </a:t>
            </a:r>
            <a:r>
              <a:rPr lang="sq-AL" sz="2400" b="1" dirty="0" err="1">
                <a:latin typeface="Cambria" panose="02040503050406030204" pitchFamily="18" charset="0"/>
                <a:ea typeface="Cambria" panose="02040503050406030204" pitchFamily="18" charset="0"/>
              </a:rPr>
              <a:t>Perkufizimet</a:t>
            </a:r>
            <a:r>
              <a:rPr lang="sq-AL" sz="2400" b="1" dirty="0">
                <a:latin typeface="Cambria" panose="02040503050406030204" pitchFamily="18" charset="0"/>
                <a:ea typeface="Cambria" panose="02040503050406030204" pitchFamily="18" charset="0"/>
              </a:rPr>
              <a:t> </a:t>
            </a:r>
            <a:r>
              <a:rPr lang="sq-AL" sz="2400" b="1" dirty="0" smtClean="0">
                <a:latin typeface="Cambria" panose="02040503050406030204" pitchFamily="18" charset="0"/>
                <a:ea typeface="Cambria" panose="02040503050406030204" pitchFamily="18" charset="0"/>
              </a:rPr>
              <a:t>/ </a:t>
            </a:r>
            <a:r>
              <a:rPr lang="en-US" sz="2400" b="1" dirty="0" err="1" smtClean="0">
                <a:latin typeface="Cambria" panose="02040503050406030204" pitchFamily="18" charset="0"/>
                <a:ea typeface="Cambria" panose="02040503050406030204" pitchFamily="18" charset="0"/>
              </a:rPr>
              <a:t>Kandidat</a:t>
            </a:r>
            <a:r>
              <a:rPr lang="en-US" sz="2400" b="1" dirty="0" smtClean="0">
                <a:latin typeface="Cambria" panose="02040503050406030204" pitchFamily="18" charset="0"/>
                <a:ea typeface="Cambria" panose="02040503050406030204" pitchFamily="18" charset="0"/>
              </a:rPr>
              <a:t> </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operator </a:t>
            </a:r>
            <a:r>
              <a:rPr lang="en-US" sz="2400" dirty="0" err="1">
                <a:latin typeface="Cambria" panose="02040503050406030204" pitchFamily="18" charset="0"/>
                <a:ea typeface="Cambria" panose="02040503050406030204" pitchFamily="18" charset="0"/>
              </a:rPr>
              <a:t>ekonomik</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kërkuar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ftohet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ose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është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ftuar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marrë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pjesë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aktivitet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prokurimit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që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është</a:t>
            </a:r>
            <a:r>
              <a:rPr lang="en-US" sz="2400" dirty="0">
                <a:latin typeface="Cambria" panose="02040503050406030204" pitchFamily="18" charset="0"/>
                <a:ea typeface="Cambria" panose="02040503050406030204" pitchFamily="18" charset="0"/>
              </a:rPr>
              <a:t> duke u </a:t>
            </a:r>
            <a:r>
              <a:rPr lang="en-US" sz="2400" dirty="0" err="1">
                <a:latin typeface="Cambria" panose="02040503050406030204" pitchFamily="18" charset="0"/>
                <a:ea typeface="Cambria" panose="02040503050406030204" pitchFamily="18" charset="0"/>
              </a:rPr>
              <a:t>ushtruar</a:t>
            </a:r>
            <a:r>
              <a:rPr lang="en-US" sz="2400" dirty="0">
                <a:latin typeface="Cambria" panose="02040503050406030204" pitchFamily="18" charset="0"/>
                <a:ea typeface="Cambria" panose="02040503050406030204" pitchFamily="18" charset="0"/>
              </a:rPr>
              <a:t> me </a:t>
            </a:r>
            <a:r>
              <a:rPr lang="en-US" sz="2400" dirty="0" err="1" smtClean="0">
                <a:latin typeface="Cambria" panose="02040503050406030204" pitchFamily="18" charset="0"/>
                <a:ea typeface="Cambria" panose="02040503050406030204" pitchFamily="18" charset="0"/>
              </a:rPr>
              <a:t>procedurë</a:t>
            </a:r>
            <a:r>
              <a:rPr lang="en-US" sz="2400" dirty="0" smtClean="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konkuruese</a:t>
            </a:r>
            <a:r>
              <a:rPr lang="en-US" sz="2400" dirty="0">
                <a:latin typeface="Cambria" panose="02040503050406030204" pitchFamily="18" charset="0"/>
                <a:ea typeface="Cambria" panose="02040503050406030204" pitchFamily="18" charset="0"/>
              </a:rPr>
              <a:t> me </a:t>
            </a:r>
            <a:r>
              <a:rPr lang="en-US" sz="2400" dirty="0" err="1">
                <a:latin typeface="Cambria" panose="02040503050406030204" pitchFamily="18" charset="0"/>
                <a:ea typeface="Cambria" panose="02040503050406030204" pitchFamily="18" charset="0"/>
              </a:rPr>
              <a:t>negociata</a:t>
            </a:r>
            <a:r>
              <a:rPr lang="en-US" sz="2400" dirty="0">
                <a:latin typeface="Cambria" panose="02040503050406030204" pitchFamily="18" charset="0"/>
                <a:ea typeface="Cambria" panose="02040503050406030204" pitchFamily="18" charset="0"/>
              </a:rPr>
              <a:t>.</a:t>
            </a:r>
            <a:br>
              <a:rPr lang="en-US" sz="2400" dirty="0">
                <a:latin typeface="Cambria" panose="02040503050406030204" pitchFamily="18" charset="0"/>
                <a:ea typeface="Cambria" panose="02040503050406030204" pitchFamily="18" charset="0"/>
              </a:rPr>
            </a:br>
            <a:r>
              <a:rPr lang="sq-AL" sz="2400" b="1" dirty="0">
                <a:latin typeface="Cambria" panose="02040503050406030204" pitchFamily="18" charset="0"/>
                <a:ea typeface="Cambria" panose="02040503050406030204" pitchFamily="18" charset="0"/>
              </a:rPr>
              <a:t>Procedura konkurruese me negociata </a:t>
            </a:r>
            <a:r>
              <a:rPr lang="sq-AL" sz="2400" dirty="0">
                <a:latin typeface="Cambria" panose="02040503050406030204" pitchFamily="18" charset="0"/>
                <a:ea typeface="Cambria" panose="02040503050406030204" pitchFamily="18" charset="0"/>
              </a:rPr>
              <a:t>është një procedurë e veçantë me shumë faza që përfshin konsultimet e autoritetit kontraktues me Operatorët e kualifikuar ekonomik për të negociuar termat e kontratës me të cilën do të sigurohen </a:t>
            </a:r>
            <a:r>
              <a:rPr lang="sq-AL" sz="2400" dirty="0" smtClean="0">
                <a:latin typeface="Cambria" panose="02040503050406030204" pitchFamily="18" charset="0"/>
                <a:ea typeface="Cambria" panose="02040503050406030204" pitchFamily="18" charset="0"/>
              </a:rPr>
              <a:t>furnizimet/shërbimet/punët.</a:t>
            </a:r>
            <a:endParaRPr lang="sq-AL" sz="2400" dirty="0">
              <a:latin typeface="Cambria" panose="02040503050406030204" pitchFamily="18" charset="0"/>
              <a:ea typeface="Cambria" panose="02040503050406030204" pitchFamily="18" charset="0"/>
            </a:endParaRPr>
          </a:p>
        </p:txBody>
      </p:sp>
      <p:sp>
        <p:nvSpPr>
          <p:cNvPr id="3" name="Title 1"/>
          <p:cNvSpPr txBox="1">
            <a:spLocks/>
          </p:cNvSpPr>
          <p:nvPr/>
        </p:nvSpPr>
        <p:spPr>
          <a:xfrm>
            <a:off x="0" y="1"/>
            <a:ext cx="9144000" cy="710182"/>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en-GB" sz="3600" b="1" kern="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0" y="186962"/>
            <a:ext cx="9144000" cy="523220"/>
          </a:xfrm>
          <a:prstGeom prst="rect">
            <a:avLst/>
          </a:prstGeom>
        </p:spPr>
        <p:txBody>
          <a:bodyPr wrap="square">
            <a:spAutoFit/>
          </a:bodyPr>
          <a:lstStyle/>
          <a:p>
            <a:pPr marL="0" indent="0" algn="ctr">
              <a:buNone/>
            </a:pPr>
            <a:r>
              <a:rPr lang="sq-AL" sz="2800" b="1" dirty="0" smtClean="0">
                <a:solidFill>
                  <a:srgbClr val="0070C0"/>
                </a:solidFill>
                <a:latin typeface="Cambria" panose="02040503050406030204" pitchFamily="18" charset="0"/>
                <a:ea typeface="Cambria" panose="02040503050406030204" pitchFamily="18" charset="0"/>
              </a:rPr>
              <a:t>Çka </a:t>
            </a:r>
            <a:r>
              <a:rPr lang="sq-AL" sz="2800" b="1" dirty="0">
                <a:solidFill>
                  <a:srgbClr val="0070C0"/>
                </a:solidFill>
                <a:latin typeface="Cambria" panose="02040503050406030204" pitchFamily="18" charset="0"/>
                <a:ea typeface="Cambria" panose="02040503050406030204" pitchFamily="18" charset="0"/>
              </a:rPr>
              <a:t>është procedura e negociuar</a:t>
            </a:r>
            <a:r>
              <a:rPr lang="en-US" sz="2800" b="1" dirty="0">
                <a:solidFill>
                  <a:srgbClr val="0070C0"/>
                </a:solidFill>
                <a:latin typeface="Cambria" panose="02040503050406030204" pitchFamily="18" charset="0"/>
                <a:ea typeface="Cambria" panose="02040503050406030204" pitchFamily="18" charset="0"/>
              </a:rPr>
              <a:t>?</a:t>
            </a:r>
            <a:endParaRPr lang="sq-AL" sz="2800" b="1" dirty="0">
              <a:solidFill>
                <a:srgbClr val="0070C0"/>
              </a:solidFill>
              <a:latin typeface="Cambria" panose="02040503050406030204" pitchFamily="18" charset="0"/>
              <a:ea typeface="Cambria" panose="020405030504060302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a:xfrm>
            <a:off x="457200" y="0"/>
            <a:ext cx="8229600" cy="533400"/>
          </a:xfrm>
        </p:spPr>
        <p:txBody>
          <a:bodyPr/>
          <a:lstStyle/>
          <a:p>
            <a:r>
              <a:rPr lang="sq-AL" altLang="sq-AL" sz="2400" b="1" smtClean="0">
                <a:solidFill>
                  <a:schemeClr val="tx2"/>
                </a:solidFill>
                <a:latin typeface="Cambria" panose="02040503050406030204" pitchFamily="18" charset="0"/>
                <a:ea typeface="Cambria" panose="02040503050406030204" pitchFamily="18" charset="0"/>
                <a:cs typeface="Cambria" panose="02040503050406030204" pitchFamily="18" charset="0"/>
              </a:rPr>
              <a:t>Qasja me dy zarfe</a:t>
            </a:r>
          </a:p>
        </p:txBody>
      </p:sp>
      <p:sp>
        <p:nvSpPr>
          <p:cNvPr id="3" name="Content Placeholder 2"/>
          <p:cNvSpPr>
            <a:spLocks noGrp="1"/>
          </p:cNvSpPr>
          <p:nvPr>
            <p:ph idx="1"/>
          </p:nvPr>
        </p:nvSpPr>
        <p:spPr>
          <a:xfrm>
            <a:off x="304800" y="685800"/>
            <a:ext cx="8382000" cy="5334000"/>
          </a:xfrm>
        </p:spPr>
        <p:txBody>
          <a:bodyPr/>
          <a:lstStyle/>
          <a:p>
            <a:pPr marL="0" indent="0">
              <a:buFont typeface="Arial" panose="020B0604020202020204" pitchFamily="34" charset="0"/>
              <a:buNone/>
              <a:defRPr/>
            </a:pPr>
            <a:r>
              <a:rPr lang="sq-AL" sz="2400" dirty="0" smtClean="0">
                <a:solidFill>
                  <a:prstClr val="black"/>
                </a:solidFill>
                <a:latin typeface="Cambria" panose="02040503050406030204" pitchFamily="18" charset="0"/>
                <a:ea typeface="Cambria" panose="02040503050406030204" pitchFamily="18" charset="0"/>
              </a:rPr>
              <a:t>Gjatë </a:t>
            </a:r>
            <a:r>
              <a:rPr lang="sq-AL" sz="2400" dirty="0">
                <a:solidFill>
                  <a:prstClr val="black"/>
                </a:solidFill>
                <a:latin typeface="Cambria" panose="02040503050406030204" pitchFamily="18" charset="0"/>
                <a:ea typeface="Cambria" panose="02040503050406030204" pitchFamily="18" charset="0"/>
              </a:rPr>
              <a:t>hapjes publike të propozimeve </a:t>
            </a:r>
            <a:r>
              <a:rPr lang="sq-AL" sz="2400" dirty="0" smtClean="0">
                <a:solidFill>
                  <a:prstClr val="black"/>
                </a:solidFill>
                <a:latin typeface="Cambria" panose="02040503050406030204" pitchFamily="18" charset="0"/>
                <a:ea typeface="Cambria" panose="02040503050406030204" pitchFamily="18" charset="0"/>
              </a:rPr>
              <a:t>financiare</a:t>
            </a:r>
            <a:r>
              <a:rPr lang="en-US" sz="2400" dirty="0" smtClean="0">
                <a:solidFill>
                  <a:prstClr val="black"/>
                </a:solidFill>
                <a:latin typeface="Cambria" panose="02040503050406030204" pitchFamily="18" charset="0"/>
                <a:ea typeface="Cambria" panose="02040503050406030204" pitchFamily="18" charset="0"/>
              </a:rPr>
              <a:t>: </a:t>
            </a:r>
          </a:p>
          <a:p>
            <a:pPr marL="0" indent="0">
              <a:buFont typeface="Arial" panose="020B0604020202020204" pitchFamily="34" charset="0"/>
              <a:buNone/>
              <a:defRPr/>
            </a:pPr>
            <a:endParaRPr lang="en-US" sz="2400" dirty="0" smtClean="0">
              <a:solidFill>
                <a:prstClr val="black"/>
              </a:solidFill>
              <a:latin typeface="Cambria" panose="02040503050406030204" pitchFamily="18" charset="0"/>
              <a:ea typeface="Cambria" panose="02040503050406030204" pitchFamily="18" charset="0"/>
            </a:endParaRPr>
          </a:p>
          <a:p>
            <a:pPr marL="0" indent="0">
              <a:buFont typeface="Arial" panose="020B0604020202020204" pitchFamily="34" charset="0"/>
              <a:buNone/>
              <a:defRPr/>
            </a:pPr>
            <a:r>
              <a:rPr lang="sq-AL" sz="2400" dirty="0" smtClean="0">
                <a:solidFill>
                  <a:prstClr val="black"/>
                </a:solidFill>
                <a:latin typeface="Cambria" panose="02040503050406030204" pitchFamily="18" charset="0"/>
                <a:ea typeface="Cambria" panose="02040503050406030204" pitchFamily="18" charset="0"/>
              </a:rPr>
              <a:t>Zyrtari </a:t>
            </a:r>
            <a:r>
              <a:rPr lang="sq-AL" sz="2400" dirty="0">
                <a:solidFill>
                  <a:prstClr val="black"/>
                </a:solidFill>
                <a:latin typeface="Cambria" panose="02040503050406030204" pitchFamily="18" charset="0"/>
                <a:ea typeface="Cambria" panose="02040503050406030204" pitchFamily="18" charset="0"/>
              </a:rPr>
              <a:t>i Prokurimit do të shpallë </a:t>
            </a:r>
            <a:r>
              <a:rPr lang="sq-AL" sz="2400" dirty="0" smtClean="0">
                <a:solidFill>
                  <a:prstClr val="black"/>
                </a:solidFill>
                <a:latin typeface="Cambria" panose="02040503050406030204" pitchFamily="18" charset="0"/>
                <a:ea typeface="Cambria" panose="02040503050406030204" pitchFamily="18" charset="0"/>
              </a:rPr>
              <a:t>rezultatet</a:t>
            </a:r>
            <a:r>
              <a:rPr lang="en-US" sz="2400" dirty="0" smtClean="0">
                <a:solidFill>
                  <a:prstClr val="black"/>
                </a:solidFill>
                <a:latin typeface="Cambria" panose="02040503050406030204" pitchFamily="18" charset="0"/>
                <a:ea typeface="Cambria" panose="02040503050406030204" pitchFamily="18" charset="0"/>
              </a:rPr>
              <a:t> </a:t>
            </a:r>
            <a:r>
              <a:rPr lang="sq-AL" sz="2400" dirty="0" smtClean="0">
                <a:solidFill>
                  <a:prstClr val="black"/>
                </a:solidFill>
                <a:latin typeface="Cambria" panose="02040503050406030204" pitchFamily="18" charset="0"/>
                <a:ea typeface="Cambria" panose="02040503050406030204" pitchFamily="18" charset="0"/>
              </a:rPr>
              <a:t>e </a:t>
            </a:r>
            <a:r>
              <a:rPr lang="sq-AL" sz="2400" dirty="0">
                <a:solidFill>
                  <a:prstClr val="black"/>
                </a:solidFill>
                <a:latin typeface="Cambria" panose="02040503050406030204" pitchFamily="18" charset="0"/>
                <a:ea typeface="Cambria" panose="02040503050406030204" pitchFamily="18" charset="0"/>
              </a:rPr>
              <a:t>të gjitha propozimeve teknike dhe pastaj do të hap propozimet financiare dhe do të lexoj çmimet</a:t>
            </a:r>
            <a:r>
              <a:rPr lang="sq-AL" sz="2400" dirty="0" smtClean="0">
                <a:solidFill>
                  <a:prstClr val="black"/>
                </a:solidFill>
                <a:latin typeface="Cambria" panose="02040503050406030204" pitchFamily="18" charset="0"/>
                <a:ea typeface="Cambria" panose="02040503050406030204" pitchFamily="18" charset="0"/>
              </a:rPr>
              <a:t>.</a:t>
            </a:r>
            <a:endParaRPr lang="en-US" sz="2400" dirty="0" smtClean="0">
              <a:solidFill>
                <a:prstClr val="black"/>
              </a:solidFill>
              <a:latin typeface="Cambria" panose="02040503050406030204" pitchFamily="18" charset="0"/>
              <a:ea typeface="Cambria" panose="02040503050406030204" pitchFamily="18" charset="0"/>
            </a:endParaRPr>
          </a:p>
          <a:p>
            <a:pPr marL="0" indent="0">
              <a:buFont typeface="Arial" panose="020B0604020202020204" pitchFamily="34" charset="0"/>
              <a:buNone/>
              <a:defRPr/>
            </a:pPr>
            <a:endParaRPr lang="sq-AL" sz="2400" dirty="0">
              <a:solidFill>
                <a:prstClr val="black"/>
              </a:solidFill>
              <a:latin typeface="Cambria" panose="02040503050406030204" pitchFamily="18" charset="0"/>
              <a:ea typeface="Cambria" panose="02040503050406030204" pitchFamily="18" charset="0"/>
            </a:endParaRPr>
          </a:p>
          <a:p>
            <a:pPr marL="0" indent="0">
              <a:buFont typeface="Arial" panose="020B0604020202020204" pitchFamily="34" charset="0"/>
              <a:buNone/>
              <a:defRPr/>
            </a:pPr>
            <a:r>
              <a:rPr lang="sq-AL" sz="2400" dirty="0" smtClean="0">
                <a:solidFill>
                  <a:prstClr val="black"/>
                </a:solidFill>
                <a:latin typeface="Cambria" panose="02040503050406030204" pitchFamily="18" charset="0"/>
                <a:ea typeface="Cambria" panose="02040503050406030204" pitchFamily="18" charset="0"/>
              </a:rPr>
              <a:t>Autoriteti </a:t>
            </a:r>
            <a:r>
              <a:rPr lang="sq-AL" sz="2400" dirty="0">
                <a:solidFill>
                  <a:prstClr val="black"/>
                </a:solidFill>
                <a:latin typeface="Cambria" panose="02040503050406030204" pitchFamily="18" charset="0"/>
                <a:ea typeface="Cambria" panose="02040503050406030204" pitchFamily="18" charset="0"/>
              </a:rPr>
              <a:t>Kontraktues do të vlerësojë dhe krahasojë propozimet e kombinuara </a:t>
            </a:r>
            <a:r>
              <a:rPr lang="sq-AL" sz="2400" dirty="0" smtClean="0">
                <a:solidFill>
                  <a:prstClr val="black"/>
                </a:solidFill>
                <a:latin typeface="Cambria" panose="02040503050406030204" pitchFamily="18" charset="0"/>
                <a:ea typeface="Cambria" panose="02040503050406030204" pitchFamily="18" charset="0"/>
              </a:rPr>
              <a:t>teknike</a:t>
            </a:r>
            <a:r>
              <a:rPr lang="en-US" sz="2400" dirty="0" smtClean="0">
                <a:solidFill>
                  <a:prstClr val="black"/>
                </a:solidFill>
                <a:latin typeface="Cambria" panose="02040503050406030204" pitchFamily="18" charset="0"/>
                <a:ea typeface="Cambria" panose="02040503050406030204" pitchFamily="18" charset="0"/>
              </a:rPr>
              <a:t> </a:t>
            </a:r>
            <a:r>
              <a:rPr lang="sq-AL" sz="2400" dirty="0" smtClean="0">
                <a:solidFill>
                  <a:prstClr val="black"/>
                </a:solidFill>
                <a:latin typeface="Cambria" panose="02040503050406030204" pitchFamily="18" charset="0"/>
                <a:ea typeface="Cambria" panose="02040503050406030204" pitchFamily="18" charset="0"/>
              </a:rPr>
              <a:t>dhe </a:t>
            </a:r>
            <a:r>
              <a:rPr lang="sq-AL" sz="2400" dirty="0">
                <a:solidFill>
                  <a:prstClr val="black"/>
                </a:solidFill>
                <a:latin typeface="Cambria" panose="02040503050406030204" pitchFamily="18" charset="0"/>
                <a:ea typeface="Cambria" panose="02040503050406030204" pitchFamily="18" charset="0"/>
              </a:rPr>
              <a:t>financiare për të përcaktuar ofertën më të mirë të vlerësuar dhe do të jep kontratën.</a:t>
            </a:r>
          </a:p>
          <a:p>
            <a:pPr marL="0" indent="0">
              <a:buFont typeface="Arial" panose="020B0604020202020204" pitchFamily="34" charset="0"/>
              <a:buNone/>
              <a:defRPr/>
            </a:pPr>
            <a:endParaRPr lang="sq-AL" sz="2400" dirty="0" smtClean="0">
              <a:latin typeface="Cambria" panose="02040503050406030204" pitchFamily="18" charset="0"/>
              <a:ea typeface="Cambria" panose="02040503050406030204" pitchFamily="18" charset="0"/>
            </a:endParaRPr>
          </a:p>
          <a:p>
            <a:pPr>
              <a:defRPr/>
            </a:pPr>
            <a:endParaRPr lang="sq-AL"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447800" y="6356350"/>
            <a:ext cx="4572000" cy="365125"/>
          </a:xfrm>
        </p:spPr>
        <p:txBody>
          <a:bodyPr/>
          <a:lstStyle/>
          <a:p>
            <a:pPr>
              <a:defRPr/>
            </a:pPr>
            <a:r>
              <a:rPr lang="en-US" dirty="0" err="1"/>
              <a:t>Departamenti</a:t>
            </a:r>
            <a:r>
              <a:rPr lang="en-US" dirty="0"/>
              <a:t> per Trajnime /  KRPP</a:t>
            </a:r>
          </a:p>
        </p:txBody>
      </p:sp>
    </p:spTree>
    <p:extLst>
      <p:ext uri="{BB962C8B-B14F-4D97-AF65-F5344CB8AC3E}">
        <p14:creationId xmlns:p14="http://schemas.microsoft.com/office/powerpoint/2010/main" val="379053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04688"/>
            <a:ext cx="9144000" cy="5940088"/>
          </a:xfrm>
          <a:prstGeom prst="rect">
            <a:avLst/>
          </a:prstGeom>
        </p:spPr>
        <p:txBody>
          <a:bodyPr wrap="square">
            <a:spAutoFit/>
          </a:bodyPr>
          <a:lstStyle/>
          <a:p>
            <a:pPr marL="342900" indent="-342900" algn="just">
              <a:buFont typeface="Wingdings" panose="05000000000000000000" pitchFamily="2" charset="2"/>
              <a:buChar char="§"/>
            </a:pPr>
            <a:r>
              <a:rPr lang="sq-AL" sz="2400" dirty="0"/>
              <a:t>  </a:t>
            </a:r>
            <a:r>
              <a:rPr lang="sq-AL" sz="2800" dirty="0">
                <a:latin typeface="Cambria" panose="02040503050406030204" pitchFamily="18" charset="0"/>
                <a:ea typeface="Cambria" panose="02040503050406030204" pitchFamily="18" charset="0"/>
              </a:rPr>
              <a:t>Llojet </a:t>
            </a:r>
            <a:r>
              <a:rPr lang="en-US" sz="2800" dirty="0">
                <a:latin typeface="Cambria" panose="02040503050406030204" pitchFamily="18" charset="0"/>
                <a:ea typeface="Cambria" panose="02040503050406030204" pitchFamily="18" charset="0"/>
              </a:rPr>
              <a:t>e</a:t>
            </a:r>
            <a:r>
              <a:rPr lang="sq-AL" sz="2800" dirty="0">
                <a:latin typeface="Cambria" panose="02040503050406030204" pitchFamily="18" charset="0"/>
                <a:ea typeface="Cambria" panose="02040503050406030204" pitchFamily="18" charset="0"/>
              </a:rPr>
              <a:t> Procedurave te Negociuara</a:t>
            </a:r>
            <a:r>
              <a:rPr lang="sq-AL" sz="2800" dirty="0" smtClean="0">
                <a:latin typeface="Cambria" panose="02040503050406030204" pitchFamily="18" charset="0"/>
                <a:ea typeface="Cambria" panose="02040503050406030204" pitchFamily="18" charset="0"/>
              </a:rPr>
              <a:t>:</a:t>
            </a:r>
          </a:p>
          <a:p>
            <a:pPr algn="just"/>
            <a:endParaRPr lang="sq-AL" sz="2800" dirty="0">
              <a:latin typeface="Cambria" panose="02040503050406030204" pitchFamily="18" charset="0"/>
              <a:ea typeface="Cambria" panose="02040503050406030204" pitchFamily="18" charset="0"/>
            </a:endParaRPr>
          </a:p>
          <a:p>
            <a:pPr marL="1025525" indent="-568325" algn="just">
              <a:buFont typeface="Wingdings" panose="05000000000000000000" pitchFamily="2" charset="2"/>
              <a:buChar char="§"/>
            </a:pPr>
            <a:r>
              <a:rPr lang="sq-AL" sz="2800" dirty="0">
                <a:latin typeface="Cambria" panose="02040503050406030204" pitchFamily="18" charset="0"/>
                <a:ea typeface="Cambria" panose="02040503050406030204" pitchFamily="18" charset="0"/>
              </a:rPr>
              <a:t>Procedura konkurruese me </a:t>
            </a:r>
            <a:r>
              <a:rPr lang="sq-AL" sz="2800" dirty="0" smtClean="0">
                <a:latin typeface="Cambria" panose="02040503050406030204" pitchFamily="18" charset="0"/>
                <a:ea typeface="Cambria" panose="02040503050406030204" pitchFamily="18" charset="0"/>
              </a:rPr>
              <a:t>negociata </a:t>
            </a:r>
            <a:endParaRPr lang="sq-AL" sz="2800" dirty="0">
              <a:latin typeface="Cambria" panose="02040503050406030204" pitchFamily="18" charset="0"/>
              <a:ea typeface="Cambria" panose="02040503050406030204" pitchFamily="18" charset="0"/>
            </a:endParaRPr>
          </a:p>
          <a:p>
            <a:pPr marL="1025525" lvl="0" indent="-568325" algn="just">
              <a:buFont typeface="Wingdings" panose="05000000000000000000" pitchFamily="2" charset="2"/>
              <a:buChar char="§"/>
            </a:pPr>
            <a:r>
              <a:rPr lang="sq-AL" sz="2800" dirty="0">
                <a:latin typeface="Cambria" panose="02040503050406030204" pitchFamily="18" charset="0"/>
                <a:ea typeface="Cambria" panose="02040503050406030204" pitchFamily="18" charset="0"/>
              </a:rPr>
              <a:t>Procedura e negociuar pa publikimin e njoftimit të </a:t>
            </a:r>
            <a:r>
              <a:rPr lang="sq-AL" sz="2800" dirty="0" smtClean="0">
                <a:latin typeface="Cambria" panose="02040503050406030204" pitchFamily="18" charset="0"/>
                <a:ea typeface="Cambria" panose="02040503050406030204" pitchFamily="18" charset="0"/>
              </a:rPr>
              <a:t>kontratës.</a:t>
            </a:r>
            <a:endParaRPr lang="sq-AL" sz="2400" dirty="0" smtClean="0"/>
          </a:p>
          <a:p>
            <a:pPr algn="just"/>
            <a:r>
              <a:rPr lang="en-US" sz="2400" dirty="0" err="1">
                <a:latin typeface="Cambria" panose="02040503050406030204" pitchFamily="18" charset="0"/>
                <a:ea typeface="Cambria" panose="02040503050406030204" pitchFamily="18" charset="0"/>
              </a:rPr>
              <a:t>Varsisht</a:t>
            </a:r>
            <a:r>
              <a:rPr lang="en-US" sz="2400" dirty="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pr</a:t>
            </a:r>
            <a:r>
              <a:rPr lang="sq-AL" sz="2400" dirty="0" smtClean="0">
                <a:latin typeface="Cambria" panose="02040503050406030204" pitchFamily="18" charset="0"/>
                <a:ea typeface="Cambria" panose="02040503050406030204" pitchFamily="18" charset="0"/>
              </a:rPr>
              <a:t>e</a:t>
            </a:r>
            <a:r>
              <a:rPr lang="en-US" sz="2400" dirty="0" smtClean="0">
                <a:latin typeface="Cambria" panose="02040503050406030204" pitchFamily="18" charset="0"/>
                <a:ea typeface="Cambria" panose="02040503050406030204" pitchFamily="18" charset="0"/>
              </a:rPr>
              <a:t>j </a:t>
            </a:r>
            <a:r>
              <a:rPr lang="en-US" sz="2400" dirty="0" err="1">
                <a:latin typeface="Cambria" panose="02040503050406030204" pitchFamily="18" charset="0"/>
                <a:ea typeface="Cambria" panose="02040503050406030204" pitchFamily="18" charset="0"/>
              </a:rPr>
              <a:t>rrethanave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specifikave</a:t>
            </a:r>
            <a:r>
              <a:rPr lang="en-US" sz="2400" dirty="0">
                <a:latin typeface="Cambria" panose="02040503050406030204" pitchFamily="18" charset="0"/>
                <a:ea typeface="Cambria" panose="02040503050406030204" pitchFamily="18" charset="0"/>
              </a:rPr>
              <a:t> AK </a:t>
            </a:r>
            <a:r>
              <a:rPr lang="en-US" sz="2400" dirty="0" err="1">
                <a:latin typeface="Cambria" panose="02040503050406030204" pitchFamily="18" charset="0"/>
                <a:ea typeface="Cambria" panose="02040503050406030204" pitchFamily="18" charset="0"/>
              </a:rPr>
              <a:t>mund</a:t>
            </a:r>
            <a:r>
              <a:rPr lang="en-US" sz="2400" dirty="0">
                <a:latin typeface="Cambria" panose="02040503050406030204" pitchFamily="18" charset="0"/>
                <a:ea typeface="Cambria" panose="02040503050406030204" pitchFamily="18" charset="0"/>
              </a:rPr>
              <a:t> </a:t>
            </a:r>
            <a:r>
              <a:rPr lang="en-US" sz="2400" dirty="0" smtClean="0">
                <a:latin typeface="Cambria" panose="02040503050406030204" pitchFamily="18" charset="0"/>
                <a:ea typeface="Cambria" panose="02040503050406030204" pitchFamily="18" charset="0"/>
              </a:rPr>
              <a:t>t</a:t>
            </a:r>
            <a:r>
              <a:rPr lang="sq-AL" sz="2400" dirty="0" smtClean="0">
                <a:latin typeface="Cambria" panose="02040503050406030204" pitchFamily="18" charset="0"/>
                <a:ea typeface="Cambria" panose="02040503050406030204" pitchFamily="18" charset="0"/>
              </a:rPr>
              <a:t>ë</a:t>
            </a:r>
            <a:r>
              <a:rPr lang="en-US" sz="2400" dirty="0" smtClean="0">
                <a:latin typeface="Cambria" panose="02040503050406030204" pitchFamily="18" charset="0"/>
                <a:ea typeface="Cambria" panose="02040503050406030204" pitchFamily="18" charset="0"/>
              </a:rPr>
              <a:t> p</a:t>
            </a:r>
            <a:r>
              <a:rPr lang="sq-AL" sz="2400" dirty="0" smtClean="0">
                <a:latin typeface="Cambria" panose="02040503050406030204" pitchFamily="18" charset="0"/>
                <a:ea typeface="Cambria" panose="02040503050406030204" pitchFamily="18" charset="0"/>
              </a:rPr>
              <a:t>ë</a:t>
            </a:r>
            <a:r>
              <a:rPr lang="en-US" sz="2400" dirty="0" err="1" smtClean="0">
                <a:latin typeface="Cambria" panose="02040503050406030204" pitchFamily="18" charset="0"/>
                <a:ea typeface="Cambria" panose="02040503050406030204" pitchFamily="18" charset="0"/>
              </a:rPr>
              <a:t>rdor</a:t>
            </a:r>
            <a:r>
              <a:rPr lang="en-US" sz="2400" dirty="0" smtClean="0">
                <a:latin typeface="Cambria" panose="02040503050406030204" pitchFamily="18" charset="0"/>
                <a:ea typeface="Cambria" panose="02040503050406030204" pitchFamily="18" charset="0"/>
              </a:rPr>
              <a:t> </a:t>
            </a:r>
            <a:r>
              <a:rPr lang="en-US" sz="2400" dirty="0" err="1" smtClean="0">
                <a:latin typeface="Cambria" panose="02040503050406030204" pitchFamily="18" charset="0"/>
                <a:ea typeface="Cambria" panose="02040503050406030204" pitchFamily="18" charset="0"/>
              </a:rPr>
              <a:t>nj</a:t>
            </a:r>
            <a:r>
              <a:rPr lang="sq-AL" sz="2400" dirty="0" smtClean="0">
                <a:latin typeface="Cambria" panose="02040503050406030204" pitchFamily="18" charset="0"/>
                <a:ea typeface="Cambria" panose="02040503050406030204" pitchFamily="18" charset="0"/>
              </a:rPr>
              <a:t>ë</a:t>
            </a:r>
            <a:r>
              <a:rPr lang="en-US" sz="2400" dirty="0" err="1" smtClean="0">
                <a:latin typeface="Cambria" panose="02040503050406030204" pitchFamily="18" charset="0"/>
                <a:ea typeface="Cambria" panose="02040503050406030204" pitchFamily="18" charset="0"/>
              </a:rPr>
              <a:t>ren</a:t>
            </a:r>
            <a:r>
              <a:rPr lang="en-US" sz="2400" dirty="0" smtClean="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nga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proceduara</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parapar</a:t>
            </a:r>
            <a:r>
              <a:rPr lang="en-US" sz="2400" dirty="0">
                <a:latin typeface="Cambria" panose="02040503050406030204" pitchFamily="18" charset="0"/>
                <a:ea typeface="Cambria" panose="02040503050406030204" pitchFamily="18" charset="0"/>
              </a:rPr>
              <a:t> me LPP</a:t>
            </a:r>
            <a:r>
              <a:rPr lang="en-US" sz="2400" dirty="0" smtClean="0">
                <a:latin typeface="Cambria" panose="02040503050406030204" pitchFamily="18" charset="0"/>
                <a:ea typeface="Cambria" panose="02040503050406030204" pitchFamily="18" charset="0"/>
              </a:rPr>
              <a:t>.</a:t>
            </a:r>
            <a:endParaRPr lang="sq-AL" sz="2400" dirty="0" smtClean="0">
              <a:latin typeface="Cambria" panose="02040503050406030204" pitchFamily="18" charset="0"/>
              <a:ea typeface="Cambria" panose="02040503050406030204" pitchFamily="18" charset="0"/>
            </a:endParaRPr>
          </a:p>
          <a:p>
            <a:pPr algn="just"/>
            <a:endParaRPr lang="en-US" sz="2400" dirty="0">
              <a:latin typeface="Cambria" panose="02040503050406030204" pitchFamily="18" charset="0"/>
              <a:ea typeface="Cambria" panose="02040503050406030204" pitchFamily="18" charset="0"/>
            </a:endParaRPr>
          </a:p>
          <a:p>
            <a:pPr algn="just"/>
            <a:r>
              <a:rPr lang="en-US" sz="2400" b="1" dirty="0" smtClean="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Procedurat konkurruese</a:t>
            </a:r>
          </a:p>
          <a:p>
            <a:pPr marL="627062" indent="-342900" algn="just">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Proceduara e hapura </a:t>
            </a:r>
            <a:r>
              <a:rPr lang="sq-AL" sz="2400" dirty="0">
                <a:latin typeface="Cambria" panose="02040503050406030204" pitchFamily="18" charset="0"/>
                <a:ea typeface="Cambria" panose="02040503050406030204" pitchFamily="18" charset="0"/>
              </a:rPr>
              <a:t>apo </a:t>
            </a:r>
          </a:p>
          <a:p>
            <a:pPr marL="627062" indent="-342900" algn="just">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Proceduara e kufizuar</a:t>
            </a:r>
            <a:endParaRPr lang="en-US" sz="2400" dirty="0">
              <a:latin typeface="Cambria" panose="02040503050406030204" pitchFamily="18" charset="0"/>
              <a:ea typeface="Cambria" panose="02040503050406030204" pitchFamily="18" charset="0"/>
            </a:endParaRPr>
          </a:p>
          <a:p>
            <a:pPr marL="627062" indent="-342900" algn="just">
              <a:buFont typeface="Wingdings" panose="05000000000000000000" pitchFamily="2" charset="2"/>
              <a:buChar char="§"/>
            </a:pPr>
            <a:r>
              <a:rPr lang="sq-AL" sz="2400" dirty="0" err="1" smtClean="0">
                <a:latin typeface="Cambria" panose="02040503050406030204" pitchFamily="18" charset="0"/>
                <a:ea typeface="Cambria" panose="02040503050406030204" pitchFamily="18" charset="0"/>
              </a:rPr>
              <a:t>Kuotimin</a:t>
            </a:r>
            <a:r>
              <a:rPr lang="sq-AL" sz="2400" dirty="0" smtClean="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e </a:t>
            </a:r>
            <a:r>
              <a:rPr lang="sq-AL" sz="2400" dirty="0" smtClean="0">
                <a:latin typeface="Cambria" panose="02040503050406030204" pitchFamily="18" charset="0"/>
                <a:ea typeface="Cambria" panose="02040503050406030204" pitchFamily="18" charset="0"/>
              </a:rPr>
              <a:t>çmimit</a:t>
            </a:r>
          </a:p>
          <a:p>
            <a:pPr marL="627062" indent="-342900" algn="just">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Procedura Konkurruese </a:t>
            </a:r>
            <a:r>
              <a:rPr lang="sq-AL" sz="2400" dirty="0">
                <a:latin typeface="Cambria" panose="02040503050406030204" pitchFamily="18" charset="0"/>
                <a:ea typeface="Cambria" panose="02040503050406030204" pitchFamily="18" charset="0"/>
              </a:rPr>
              <a:t>me negociata </a:t>
            </a:r>
            <a:endParaRPr lang="sq-AL" sz="2400" dirty="0" smtClean="0">
              <a:latin typeface="Cambria" panose="02040503050406030204" pitchFamily="18" charset="0"/>
              <a:ea typeface="Cambria" panose="02040503050406030204" pitchFamily="18" charset="0"/>
            </a:endParaRPr>
          </a:p>
          <a:p>
            <a:pPr marL="627062" indent="-342900" algn="just">
              <a:buFont typeface="Wingdings" panose="05000000000000000000" pitchFamily="2" charset="2"/>
              <a:buChar char="§"/>
            </a:pPr>
            <a:r>
              <a:rPr lang="sq-AL" sz="2400" dirty="0" smtClean="0">
                <a:latin typeface="Cambria" panose="02040503050406030204" pitchFamily="18" charset="0"/>
                <a:ea typeface="Cambria" panose="02040503050406030204" pitchFamily="18" charset="0"/>
              </a:rPr>
              <a:t>Të </a:t>
            </a:r>
            <a:r>
              <a:rPr lang="sq-AL" sz="2400" dirty="0">
                <a:latin typeface="Cambria" panose="02040503050406030204" pitchFamily="18" charset="0"/>
                <a:ea typeface="Cambria" panose="02040503050406030204" pitchFamily="18" charset="0"/>
              </a:rPr>
              <a:t>negociuara pa publikimin </a:t>
            </a:r>
            <a:endParaRPr lang="en-US" sz="2400" dirty="0">
              <a:latin typeface="Cambria" panose="02040503050406030204" pitchFamily="18" charset="0"/>
              <a:ea typeface="Cambria" panose="02040503050406030204" pitchFamily="18" charset="0"/>
            </a:endParaRPr>
          </a:p>
          <a:p>
            <a:pPr marL="457200"/>
            <a:endParaRPr lang="sq-AL" sz="2400" dirty="0"/>
          </a:p>
        </p:txBody>
      </p:sp>
      <p:sp>
        <p:nvSpPr>
          <p:cNvPr id="3" name="Title 1"/>
          <p:cNvSpPr txBox="1">
            <a:spLocks/>
          </p:cNvSpPr>
          <p:nvPr/>
        </p:nvSpPr>
        <p:spPr>
          <a:xfrm>
            <a:off x="462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73422" y="152400"/>
            <a:ext cx="9144000" cy="523220"/>
          </a:xfrm>
          <a:prstGeom prst="rect">
            <a:avLst/>
          </a:prstGeom>
        </p:spPr>
        <p:txBody>
          <a:bodyPr wrap="square">
            <a:spAutoFit/>
          </a:bodyPr>
          <a:lstStyle/>
          <a:p>
            <a:pPr marL="0" indent="0" algn="ctr">
              <a:buNone/>
            </a:pPr>
            <a:r>
              <a:rPr lang="sq-AL" sz="2800" b="1" dirty="0">
                <a:solidFill>
                  <a:srgbClr val="0070C0"/>
                </a:solidFill>
                <a:latin typeface="Cambria" panose="02040503050406030204" pitchFamily="18" charset="0"/>
                <a:ea typeface="Cambria" panose="02040503050406030204" pitchFamily="18" charset="0"/>
              </a:rPr>
              <a:t>Llojet</a:t>
            </a:r>
            <a:r>
              <a:rPr lang="en-US" sz="2800" b="1" dirty="0">
                <a:solidFill>
                  <a:srgbClr val="0070C0"/>
                </a:solidFill>
                <a:latin typeface="Cambria" panose="02040503050406030204" pitchFamily="18" charset="0"/>
                <a:ea typeface="Cambria" panose="02040503050406030204" pitchFamily="18" charset="0"/>
              </a:rPr>
              <a:t> </a:t>
            </a:r>
            <a:r>
              <a:rPr lang="sq-AL" sz="2800" b="1" dirty="0">
                <a:solidFill>
                  <a:srgbClr val="0070C0"/>
                </a:solidFill>
                <a:latin typeface="Cambria" panose="02040503050406030204" pitchFamily="18" charset="0"/>
                <a:ea typeface="Cambria" panose="02040503050406030204" pitchFamily="18" charset="0"/>
              </a:rPr>
              <a:t>e procedurave të negociuara</a:t>
            </a:r>
            <a:endParaRPr lang="sq-AL" sz="2800" b="1" i="1" dirty="0">
              <a:solidFill>
                <a:srgbClr val="0070C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825517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1600200"/>
            <a:ext cx="9144000" cy="4401205"/>
          </a:xfrm>
          <a:prstGeom prst="rect">
            <a:avLst/>
          </a:prstGeom>
        </p:spPr>
        <p:txBody>
          <a:bodyPr wrap="square">
            <a:spAutoFit/>
          </a:bodyPr>
          <a:lstStyle/>
          <a:p>
            <a:pPr marL="342900" indent="-342900" algn="just">
              <a:buFont typeface="Wingdings" panose="05000000000000000000" pitchFamily="2" charset="2"/>
              <a:buChar char="§"/>
            </a:pPr>
            <a:r>
              <a:rPr lang="sq-AL" sz="2000" dirty="0">
                <a:latin typeface="Cambria" panose="02040503050406030204" pitchFamily="18" charset="0"/>
                <a:ea typeface="Cambria" panose="02040503050406030204" pitchFamily="18" charset="0"/>
              </a:rPr>
              <a:t>Është një procedurë specifike dhe mund të aplikohet </a:t>
            </a:r>
            <a:r>
              <a:rPr lang="sq-AL" sz="2000" dirty="0" smtClean="0">
                <a:latin typeface="Cambria" panose="02040503050406030204" pitchFamily="18" charset="0"/>
                <a:ea typeface="Cambria" panose="02040503050406030204" pitchFamily="18" charset="0"/>
              </a:rPr>
              <a:t>në </a:t>
            </a:r>
            <a:r>
              <a:rPr lang="sq-AL" sz="2000" dirty="0">
                <a:latin typeface="Cambria" panose="02040503050406030204" pitchFamily="18" charset="0"/>
                <a:ea typeface="Cambria" panose="02040503050406030204" pitchFamily="18" charset="0"/>
              </a:rPr>
              <a:t>raste të kufizuara të përcaktuara me ligj. </a:t>
            </a:r>
          </a:p>
          <a:p>
            <a:pPr marL="342900" indent="-342900" algn="just">
              <a:buFont typeface="Wingdings" panose="05000000000000000000" pitchFamily="2" charset="2"/>
              <a:buChar char="§"/>
            </a:pPr>
            <a:r>
              <a:rPr lang="sq-AL" sz="2000" dirty="0">
                <a:latin typeface="Cambria" panose="02040503050406030204" pitchFamily="18" charset="0"/>
                <a:ea typeface="Cambria" panose="02040503050406030204" pitchFamily="18" charset="0"/>
              </a:rPr>
              <a:t>Autoritetet Kontraktuese negociojnë kushtet e kontratës me </a:t>
            </a:r>
            <a:r>
              <a:rPr lang="sq-AL" sz="2000" dirty="0" smtClean="0">
                <a:latin typeface="Cambria" panose="02040503050406030204" pitchFamily="18" charset="0"/>
                <a:ea typeface="Cambria" panose="02040503050406030204" pitchFamily="18" charset="0"/>
              </a:rPr>
              <a:t>tenderuesit.</a:t>
            </a:r>
            <a:endParaRPr lang="sq-AL" sz="2000" dirty="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
            </a:pPr>
            <a:r>
              <a:rPr lang="sq-AL" sz="2000" dirty="0">
                <a:latin typeface="Cambria" panose="02040503050406030204" pitchFamily="18" charset="0"/>
                <a:ea typeface="Cambria" panose="02040503050406030204" pitchFamily="18" charset="0"/>
              </a:rPr>
              <a:t>Ftojnë kandidatët me qëllim të dhënies së kontratës për punë,</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për furnizime ose për shërbime</a:t>
            </a:r>
            <a:r>
              <a:rPr lang="en-US" sz="2000" dirty="0" smtClean="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marL="342900" lvl="0" indent="-342900" algn="just">
              <a:buFont typeface="Wingdings" panose="05000000000000000000" pitchFamily="2" charset="2"/>
              <a:buChar char="§"/>
            </a:pPr>
            <a:r>
              <a:rPr lang="sq-AL" sz="2000" dirty="0">
                <a:latin typeface="Cambria" panose="02040503050406030204" pitchFamily="18" charset="0"/>
                <a:ea typeface="Cambria" panose="02040503050406030204" pitchFamily="18" charset="0"/>
              </a:rPr>
              <a:t>Diskutojnë dhe të negociojnë me kandidatët të cilët i janë përgjigjur ftesës, kushtet e kontratës të përcaktuara në ftesën përkatëse</a:t>
            </a:r>
            <a:r>
              <a:rPr lang="sq-AL" sz="2000" dirty="0" smtClean="0">
                <a:latin typeface="Cambria" panose="02040503050406030204" pitchFamily="18" charset="0"/>
                <a:ea typeface="Cambria" panose="02040503050406030204" pitchFamily="18" charset="0"/>
              </a:rPr>
              <a:t>.</a:t>
            </a:r>
          </a:p>
          <a:p>
            <a:pPr marL="579437" indent="-342900" algn="just">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Autoritetet </a:t>
            </a:r>
            <a:r>
              <a:rPr lang="sq-AL" sz="2000" dirty="0">
                <a:latin typeface="Cambria" panose="02040503050406030204" pitchFamily="18" charset="0"/>
                <a:ea typeface="Cambria" panose="02040503050406030204" pitchFamily="18" charset="0"/>
              </a:rPr>
              <a:t>Kontraktuese mund te zgjedhin n</a:t>
            </a:r>
            <a:r>
              <a:rPr lang="en-US" sz="2000" dirty="0">
                <a:latin typeface="Cambria" panose="02040503050406030204" pitchFamily="18" charset="0"/>
                <a:ea typeface="Cambria" panose="02040503050406030204" pitchFamily="18" charset="0"/>
              </a:rPr>
              <a:t>ë</a:t>
            </a:r>
            <a:r>
              <a:rPr lang="sq-AL" sz="2000" dirty="0">
                <a:latin typeface="Cambria" panose="02040503050406030204" pitchFamily="18" charset="0"/>
                <a:ea typeface="Cambria" panose="02040503050406030204" pitchFamily="18" charset="0"/>
              </a:rPr>
              <a:t> mes te procedurave te hapura apo te kufizuara</a:t>
            </a:r>
            <a:r>
              <a:rPr lang="en-US" sz="2000" dirty="0" smtClean="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pPr marL="579437" indent="-342900" algn="just">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Duhet </a:t>
            </a:r>
            <a:r>
              <a:rPr lang="sq-AL" sz="2000" dirty="0">
                <a:latin typeface="Cambria" panose="02040503050406030204" pitchFamily="18" charset="0"/>
                <a:ea typeface="Cambria" panose="02040503050406030204" pitchFamily="18" charset="0"/>
              </a:rPr>
              <a:t>pas në  konsideratë që aspirata kryesore  e AK-se të arrihet (Vlera për Paranë). </a:t>
            </a:r>
          </a:p>
          <a:p>
            <a:pPr marL="579437" indent="-342900" algn="just">
              <a:buFont typeface="Wingdings" panose="05000000000000000000" pitchFamily="2" charset="2"/>
              <a:buChar char="§"/>
            </a:pPr>
            <a:r>
              <a:rPr lang="sq-AL" sz="2000" dirty="0">
                <a:latin typeface="Cambria" panose="02040503050406030204" pitchFamily="18" charset="0"/>
                <a:ea typeface="Cambria" panose="02040503050406030204" pitchFamily="18" charset="0"/>
              </a:rPr>
              <a:t>Autoriteti Kontraktues është përgjegjës të </a:t>
            </a:r>
            <a:r>
              <a:rPr lang="en-US" sz="2000" dirty="0" err="1">
                <a:latin typeface="Cambria" panose="02040503050406030204" pitchFamily="18" charset="0"/>
                <a:ea typeface="Cambria" panose="02040503050406030204" pitchFamily="18" charset="0"/>
              </a:rPr>
              <a:t>ndërmarr</a:t>
            </a:r>
            <a:r>
              <a:rPr lang="en-US" sz="2000" dirty="0">
                <a:latin typeface="Cambria" panose="02040503050406030204" pitchFamily="18" charset="0"/>
                <a:ea typeface="Cambria" panose="02040503050406030204" pitchFamily="18" charset="0"/>
              </a:rPr>
              <a:t> </a:t>
            </a:r>
            <a:r>
              <a:rPr lang="en-US" sz="2000" dirty="0" err="1">
                <a:latin typeface="Cambria" panose="02040503050406030204" pitchFamily="18" charset="0"/>
                <a:ea typeface="Cambria" panose="02040503050406030204" pitchFamily="18" charset="0"/>
              </a:rPr>
              <a:t>veprime</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për të arritur vlerën më të mirë për paranë</a:t>
            </a:r>
            <a:r>
              <a:rPr lang="en-US" sz="2000" dirty="0">
                <a:latin typeface="Cambria" panose="02040503050406030204" pitchFamily="18" charset="0"/>
                <a:ea typeface="Cambria" panose="02040503050406030204" pitchFamily="18" charset="0"/>
              </a:rPr>
              <a:t>.</a:t>
            </a:r>
            <a:r>
              <a:rPr lang="sq-AL" sz="2000" dirty="0">
                <a:latin typeface="Cambria" panose="02040503050406030204" pitchFamily="18" charset="0"/>
                <a:ea typeface="Cambria" panose="02040503050406030204" pitchFamily="18" charset="0"/>
              </a:rPr>
              <a:t> </a:t>
            </a:r>
            <a:endParaRPr lang="sq-AL" sz="2000" dirty="0" smtClean="0">
              <a:latin typeface="Cambria" panose="02040503050406030204" pitchFamily="18" charset="0"/>
              <a:ea typeface="Cambria" panose="02040503050406030204" pitchFamily="18" charset="0"/>
            </a:endParaRPr>
          </a:p>
          <a:p>
            <a:pPr marL="236537" algn="just"/>
            <a:endParaRPr lang="sq-AL" sz="2000" dirty="0">
              <a:latin typeface="Cambria" panose="02040503050406030204" pitchFamily="18" charset="0"/>
              <a:ea typeface="Cambria" panose="02040503050406030204" pitchFamily="18" charset="0"/>
            </a:endParaRPr>
          </a:p>
        </p:txBody>
      </p:sp>
      <p:sp>
        <p:nvSpPr>
          <p:cNvPr id="3" name="Title 1"/>
          <p:cNvSpPr txBox="1">
            <a:spLocks/>
          </p:cNvSpPr>
          <p:nvPr/>
        </p:nvSpPr>
        <p:spPr>
          <a:xfrm>
            <a:off x="462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228600" y="194876"/>
            <a:ext cx="8686800" cy="1077218"/>
          </a:xfrm>
          <a:prstGeom prst="rect">
            <a:avLst/>
          </a:prstGeom>
        </p:spPr>
        <p:txBody>
          <a:bodyPr wrap="square">
            <a:spAutoFit/>
          </a:bodyPr>
          <a:lstStyle/>
          <a:p>
            <a:pPr marL="0" indent="0" algn="ctr">
              <a:buNone/>
            </a:pPr>
            <a:r>
              <a:rPr lang="sq-AL" sz="3200" b="1" dirty="0">
                <a:solidFill>
                  <a:schemeClr val="accent2">
                    <a:lumMod val="50000"/>
                  </a:schemeClr>
                </a:solidFill>
                <a:latin typeface="+mj-lt"/>
              </a:rPr>
              <a:t>Llojet, karakteristikat dhe opsionet e procedurave të negociuara</a:t>
            </a:r>
            <a:endParaRPr lang="sq-AL" sz="2000" b="1" i="1" dirty="0">
              <a:solidFill>
                <a:schemeClr val="accent2">
                  <a:lumMod val="50000"/>
                </a:schemeClr>
              </a:solidFill>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1524001"/>
            <a:ext cx="9144000" cy="3785652"/>
          </a:xfrm>
          <a:prstGeom prst="rect">
            <a:avLst/>
          </a:prstGeom>
        </p:spPr>
        <p:txBody>
          <a:bodyPr wrap="square">
            <a:spAutoFit/>
          </a:bodyPr>
          <a:lstStyle/>
          <a:p>
            <a:pPr algn="just">
              <a:buFont typeface="Wingdings" pitchFamily="2" charset="2"/>
              <a:buChar char="q"/>
            </a:pPr>
            <a:r>
              <a:rPr lang="en-US" sz="2400" dirty="0"/>
              <a:t>   </a:t>
            </a:r>
            <a:r>
              <a:rPr lang="sq-AL" sz="2400" dirty="0">
                <a:latin typeface="Cambria" panose="02040503050406030204" pitchFamily="18" charset="0"/>
                <a:ea typeface="Cambria" panose="02040503050406030204" pitchFamily="18" charset="0"/>
              </a:rPr>
              <a:t>Për herë të parë në Direktivën të BE-</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së Nr.</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2014/24/EC</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 (neni 29), dhe </a:t>
            </a:r>
            <a:r>
              <a:rPr lang="en-US" sz="2400" dirty="0">
                <a:latin typeface="Cambria" panose="02040503050406030204" pitchFamily="18" charset="0"/>
                <a:ea typeface="Cambria" panose="02040503050406030204" pitchFamily="18" charset="0"/>
              </a:rPr>
              <a:t>e</a:t>
            </a:r>
            <a:r>
              <a:rPr lang="sq-AL" sz="2400" dirty="0">
                <a:latin typeface="Cambria" panose="02040503050406030204" pitchFamily="18" charset="0"/>
                <a:ea typeface="Cambria" panose="02040503050406030204" pitchFamily="18" charset="0"/>
              </a:rPr>
              <a:t> zëvendëson</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procedurën e negociuar </a:t>
            </a:r>
            <a:r>
              <a:rPr lang="en-US" sz="2400" dirty="0">
                <a:latin typeface="Cambria" panose="02040503050406030204" pitchFamily="18" charset="0"/>
                <a:ea typeface="Cambria" panose="02040503050406030204" pitchFamily="18" charset="0"/>
              </a:rPr>
              <a:t>p</a:t>
            </a:r>
            <a:r>
              <a:rPr lang="sq-AL" sz="2400" dirty="0">
                <a:latin typeface="Cambria" panose="02040503050406030204" pitchFamily="18" charset="0"/>
                <a:ea typeface="Cambria" panose="02040503050406030204" pitchFamily="18" charset="0"/>
              </a:rPr>
              <a:t>a</a:t>
            </a:r>
            <a:r>
              <a:rPr lang="en-US" sz="2400" dirty="0">
                <a:latin typeface="Cambria" panose="02040503050406030204" pitchFamily="18" charset="0"/>
                <a:ea typeface="Cambria" panose="02040503050406030204" pitchFamily="18" charset="0"/>
              </a:rPr>
              <a:t>s</a:t>
            </a:r>
            <a:r>
              <a:rPr lang="sq-AL" sz="2400" dirty="0">
                <a:latin typeface="Cambria" panose="02040503050406030204" pitchFamily="18" charset="0"/>
                <a:ea typeface="Cambria" panose="02040503050406030204" pitchFamily="18" charset="0"/>
              </a:rPr>
              <a:t> publikim të njoftimit për kontratë.</a:t>
            </a:r>
            <a:endParaRPr lang="en-US" sz="2400" dirty="0">
              <a:latin typeface="Cambria" panose="02040503050406030204" pitchFamily="18" charset="0"/>
              <a:ea typeface="Cambria" panose="02040503050406030204" pitchFamily="18" charset="0"/>
            </a:endParaRPr>
          </a:p>
          <a:p>
            <a:pPr algn="just"/>
            <a:endParaRPr lang="sq-AL" sz="2400" dirty="0">
              <a:latin typeface="Cambria" panose="02040503050406030204" pitchFamily="18" charset="0"/>
              <a:ea typeface="Cambria" panose="02040503050406030204" pitchFamily="18" charset="0"/>
            </a:endParaRPr>
          </a:p>
          <a:p>
            <a:pPr algn="just"/>
            <a:r>
              <a:rPr lang="sq-AL" sz="2400" dirty="0" smtClean="0">
                <a:latin typeface="Cambria" panose="02040503050406030204" pitchFamily="18" charset="0"/>
                <a:ea typeface="Cambria" panose="02040503050406030204" pitchFamily="18" charset="0"/>
              </a:rPr>
              <a:t>Në </a:t>
            </a:r>
            <a:r>
              <a:rPr lang="sq-AL" sz="2400" dirty="0">
                <a:latin typeface="Cambria" panose="02040503050406030204" pitchFamily="18" charset="0"/>
                <a:ea typeface="Cambria" panose="02040503050406030204" pitchFamily="18" charset="0"/>
              </a:rPr>
              <a:t>plotësim/ndryshimet e bëra LPP, Ligji Nr.</a:t>
            </a:r>
            <a:r>
              <a:rPr lang="en-US" sz="2400" dirty="0">
                <a:latin typeface="Cambria" panose="02040503050406030204" pitchFamily="18" charset="0"/>
                <a:ea typeface="Cambria" panose="02040503050406030204" pitchFamily="18" charset="0"/>
              </a:rPr>
              <a:t>04L-42</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i</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ndryshuar</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dhe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plotësuar</a:t>
            </a:r>
            <a:r>
              <a:rPr lang="en-US" sz="2400" b="1" dirty="0">
                <a:latin typeface="Cambria" panose="02040503050406030204" pitchFamily="18" charset="0"/>
                <a:ea typeface="Cambria" panose="02040503050406030204" pitchFamily="18" charset="0"/>
              </a:rPr>
              <a:t> me </a:t>
            </a:r>
            <a:r>
              <a:rPr lang="en-US" sz="2400" b="1" dirty="0" err="1">
                <a:latin typeface="Cambria" panose="02040503050406030204" pitchFamily="18" charset="0"/>
                <a:ea typeface="Cambria" panose="02040503050406030204" pitchFamily="18" charset="0"/>
              </a:rPr>
              <a:t>Lgjin</a:t>
            </a:r>
            <a:r>
              <a:rPr lang="en-US" sz="2400" b="1" dirty="0">
                <a:latin typeface="Cambria" panose="02040503050406030204" pitchFamily="18" charset="0"/>
                <a:ea typeface="Cambria" panose="02040503050406030204" pitchFamily="18" charset="0"/>
              </a:rPr>
              <a:t> Nr. 04/L-237, </a:t>
            </a:r>
            <a:r>
              <a:rPr lang="en-US" sz="2400" b="1" dirty="0" err="1">
                <a:latin typeface="Cambria" panose="02040503050406030204" pitchFamily="18" charset="0"/>
                <a:ea typeface="Cambria" panose="02040503050406030204" pitchFamily="18" charset="0"/>
              </a:rPr>
              <a:t>Ligjin</a:t>
            </a:r>
            <a:r>
              <a:rPr lang="en-US" sz="2400" b="1" dirty="0">
                <a:latin typeface="Cambria" panose="02040503050406030204" pitchFamily="18" charset="0"/>
                <a:ea typeface="Cambria" panose="02040503050406030204" pitchFamily="18" charset="0"/>
              </a:rPr>
              <a:t> Nr. 05/L-068 </a:t>
            </a:r>
            <a:r>
              <a:rPr lang="en-US" sz="2400" b="1" dirty="0" err="1">
                <a:latin typeface="Cambria" panose="02040503050406030204" pitchFamily="18" charset="0"/>
                <a:ea typeface="Cambria" panose="02040503050406030204" pitchFamily="18" charset="0"/>
              </a:rPr>
              <a:t>dhe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Ligjin</a:t>
            </a:r>
            <a:r>
              <a:rPr lang="en-US" sz="2400" b="1" dirty="0">
                <a:latin typeface="Cambria" panose="02040503050406030204" pitchFamily="18" charset="0"/>
                <a:ea typeface="Cambria" panose="02040503050406030204" pitchFamily="18" charset="0"/>
              </a:rPr>
              <a:t> Nr. 05/L-092</a:t>
            </a:r>
            <a:r>
              <a:rPr lang="sq-AL" sz="2400" dirty="0">
                <a:latin typeface="Cambria" panose="02040503050406030204" pitchFamily="18" charset="0"/>
                <a:ea typeface="Cambria" panose="02040503050406030204" pitchFamily="18" charset="0"/>
              </a:rPr>
              <a:t>(neni 34),</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reflekton këtë ndryshim dhe procedura e</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negociuar pas publikimit të njoftimit të</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kontratës zëvendësohet me procedurën e re të</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prokurimit procedurën</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konkurruese me negociata.</a:t>
            </a:r>
            <a:endParaRPr lang="sq-AL" sz="2400" dirty="0"/>
          </a:p>
        </p:txBody>
      </p:sp>
      <p:sp>
        <p:nvSpPr>
          <p:cNvPr id="3" name="Title 1"/>
          <p:cNvSpPr txBox="1">
            <a:spLocks/>
          </p:cNvSpPr>
          <p:nvPr/>
        </p:nvSpPr>
        <p:spPr>
          <a:xfrm>
            <a:off x="462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190500" y="218183"/>
            <a:ext cx="8763000" cy="1077218"/>
          </a:xfrm>
          <a:prstGeom prst="rect">
            <a:avLst/>
          </a:prstGeom>
        </p:spPr>
        <p:txBody>
          <a:bodyPr wrap="square">
            <a:spAutoFit/>
          </a:bodyPr>
          <a:lstStyle/>
          <a:p>
            <a:pPr algn="ctr"/>
            <a:r>
              <a:rPr lang="sq-AL" sz="3200" b="1" dirty="0">
                <a:solidFill>
                  <a:schemeClr val="accent2">
                    <a:lumMod val="50000"/>
                  </a:schemeClr>
                </a:solidFill>
              </a:rPr>
              <a:t>Procedura konkurruese me negociata</a:t>
            </a:r>
            <a:r>
              <a:rPr lang="en-US" sz="3200" b="1" dirty="0">
                <a:solidFill>
                  <a:schemeClr val="accent2">
                    <a:lumMod val="50000"/>
                  </a:schemeClr>
                </a:solidFill>
              </a:rPr>
              <a:t> </a:t>
            </a:r>
            <a:r>
              <a:rPr lang="sq-AL" sz="3200" b="1" dirty="0">
                <a:solidFill>
                  <a:schemeClr val="accent2">
                    <a:lumMod val="50000"/>
                  </a:schemeClr>
                </a:solidFill>
              </a:rPr>
              <a:t>ë</a:t>
            </a:r>
            <a:r>
              <a:rPr lang="en-US" sz="3200" b="1" dirty="0" err="1">
                <a:solidFill>
                  <a:schemeClr val="accent2">
                    <a:lumMod val="50000"/>
                  </a:schemeClr>
                </a:solidFill>
              </a:rPr>
              <a:t>sht</a:t>
            </a:r>
            <a:r>
              <a:rPr lang="sq-AL" sz="3200" b="1" dirty="0">
                <a:solidFill>
                  <a:schemeClr val="accent2">
                    <a:lumMod val="50000"/>
                  </a:schemeClr>
                </a:solidFill>
              </a:rPr>
              <a:t>ë</a:t>
            </a:r>
            <a:r>
              <a:rPr lang="sq-AL" sz="3200" dirty="0">
                <a:solidFill>
                  <a:schemeClr val="accent2">
                    <a:lumMod val="50000"/>
                  </a:schemeClr>
                </a:solidFill>
              </a:rPr>
              <a:t> </a:t>
            </a:r>
            <a:r>
              <a:rPr lang="sq-AL" sz="3200" b="1" dirty="0">
                <a:solidFill>
                  <a:schemeClr val="accent2">
                    <a:lumMod val="50000"/>
                  </a:schemeClr>
                </a:solidFill>
              </a:rPr>
              <a:t>procedure e re</a:t>
            </a:r>
            <a:r>
              <a:rPr lang="en-US" sz="3200" dirty="0">
                <a:solidFill>
                  <a:schemeClr val="accent2">
                    <a:lumMod val="50000"/>
                  </a:schemeClr>
                </a:solidFill>
              </a:rPr>
              <a:t>.</a:t>
            </a:r>
            <a:endParaRPr lang="sq-AL" sz="3200" b="1" i="1" dirty="0">
              <a:solidFill>
                <a:schemeClr val="accent2">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1295400"/>
            <a:ext cx="9144000" cy="3693319"/>
          </a:xfrm>
          <a:prstGeom prst="rect">
            <a:avLst/>
          </a:prstGeom>
        </p:spPr>
        <p:txBody>
          <a:bodyPr wrap="square">
            <a:spAutoFit/>
          </a:bodyPr>
          <a:lstStyle/>
          <a:p>
            <a:pPr marL="520700" indent="-284163" algn="just">
              <a:buFont typeface="Wingdings" pitchFamily="2" charset="2"/>
              <a:buChar char="ü"/>
            </a:pPr>
            <a:endParaRPr lang="en-US" sz="2600" dirty="0"/>
          </a:p>
          <a:p>
            <a:pPr marL="579437" indent="-342900" algn="just">
              <a:buFont typeface="Wingdings" panose="05000000000000000000" pitchFamily="2" charset="2"/>
              <a:buChar char="§"/>
            </a:pPr>
            <a:r>
              <a:rPr lang="sq-AL" sz="2600" dirty="0">
                <a:latin typeface="Cambria" panose="02040503050406030204" pitchFamily="18" charset="0"/>
                <a:ea typeface="Cambria" panose="02040503050406030204" pitchFamily="18" charset="0"/>
              </a:rPr>
              <a:t>Ë</a:t>
            </a:r>
            <a:r>
              <a:rPr lang="sq-AL" sz="2600" dirty="0" smtClean="0">
                <a:latin typeface="Cambria" panose="02040503050406030204" pitchFamily="18" charset="0"/>
                <a:ea typeface="Cambria" panose="02040503050406030204" pitchFamily="18" charset="0"/>
              </a:rPr>
              <a:t>shtë </a:t>
            </a:r>
            <a:r>
              <a:rPr lang="sq-AL" sz="2600" dirty="0">
                <a:latin typeface="Cambria" panose="02040503050406030204" pitchFamily="18" charset="0"/>
                <a:ea typeface="Cambria" panose="02040503050406030204" pitchFamily="18" charset="0"/>
              </a:rPr>
              <a:t>një proces me </a:t>
            </a:r>
            <a:r>
              <a:rPr lang="en-US" sz="2600" dirty="0">
                <a:latin typeface="Cambria" panose="02040503050406030204" pitchFamily="18" charset="0"/>
                <a:ea typeface="Cambria" panose="02040503050406030204" pitchFamily="18" charset="0"/>
              </a:rPr>
              <a:t>tri</a:t>
            </a:r>
            <a:r>
              <a:rPr lang="sq-AL" sz="2600" dirty="0">
                <a:latin typeface="Cambria" panose="02040503050406030204" pitchFamily="18" charset="0"/>
                <a:ea typeface="Cambria" panose="02040503050406030204" pitchFamily="18" charset="0"/>
              </a:rPr>
              <a:t> faza </a:t>
            </a:r>
            <a:endParaRPr lang="en-US" sz="2600" dirty="0">
              <a:latin typeface="Cambria" panose="02040503050406030204" pitchFamily="18" charset="0"/>
              <a:ea typeface="Cambria" panose="02040503050406030204" pitchFamily="18" charset="0"/>
            </a:endParaRPr>
          </a:p>
          <a:p>
            <a:pPr marL="579437" indent="-342900" algn="just">
              <a:buFont typeface="Wingdings" panose="05000000000000000000" pitchFamily="2" charset="2"/>
              <a:buChar char="§"/>
            </a:pPr>
            <a:r>
              <a:rPr lang="sq-AL" sz="2600" dirty="0" smtClean="0">
                <a:latin typeface="Cambria" panose="02040503050406030204" pitchFamily="18" charset="0"/>
                <a:ea typeface="Cambria" panose="02040503050406030204" pitchFamily="18" charset="0"/>
              </a:rPr>
              <a:t>O</a:t>
            </a:r>
            <a:r>
              <a:rPr lang="en-US" sz="2600" dirty="0">
                <a:latin typeface="Cambria" panose="02040503050406030204" pitchFamily="18" charset="0"/>
                <a:ea typeface="Cambria" panose="02040503050406030204" pitchFamily="18" charset="0"/>
              </a:rPr>
              <a:t>E</a:t>
            </a:r>
            <a:r>
              <a:rPr lang="sq-AL" sz="2600" dirty="0">
                <a:latin typeface="Cambria" panose="02040503050406030204" pitchFamily="18" charset="0"/>
                <a:ea typeface="Cambria" panose="02040503050406030204" pitchFamily="18" charset="0"/>
              </a:rPr>
              <a:t> ftohen </a:t>
            </a:r>
            <a:r>
              <a:rPr lang="sq-AL" sz="2600" dirty="0" smtClean="0">
                <a:latin typeface="Cambria" panose="02040503050406030204" pitchFamily="18" charset="0"/>
                <a:ea typeface="Cambria" panose="02040503050406030204" pitchFamily="18" charset="0"/>
              </a:rPr>
              <a:t>të </a:t>
            </a:r>
            <a:r>
              <a:rPr lang="sq-AL" sz="2600" dirty="0">
                <a:latin typeface="Cambria" panose="02040503050406030204" pitchFamily="18" charset="0"/>
                <a:ea typeface="Cambria" panose="02040503050406030204" pitchFamily="18" charset="0"/>
              </a:rPr>
              <a:t>paraqesin informacionet e kualifikimit në fazën e parë të përzgjedhjes ( kualifikimi ).</a:t>
            </a:r>
            <a:endParaRPr lang="en-US" sz="2600" dirty="0">
              <a:latin typeface="Cambria" panose="02040503050406030204" pitchFamily="18" charset="0"/>
              <a:ea typeface="Cambria" panose="02040503050406030204" pitchFamily="18" charset="0"/>
            </a:endParaRPr>
          </a:p>
          <a:p>
            <a:pPr marL="579437" indent="-342900" algn="just">
              <a:buFont typeface="Wingdings" panose="05000000000000000000" pitchFamily="2" charset="2"/>
              <a:buChar char="§"/>
            </a:pPr>
            <a:r>
              <a:rPr lang="sq-AL" sz="2600" dirty="0">
                <a:latin typeface="Cambria" panose="02040503050406030204" pitchFamily="18" charset="0"/>
                <a:ea typeface="Cambria" panose="02040503050406030204" pitchFamily="18" charset="0"/>
              </a:rPr>
              <a:t>vlerësohen duke u bazuar ne kriteret e kualifikimit</a:t>
            </a:r>
            <a:r>
              <a:rPr lang="en-US" sz="2600" dirty="0">
                <a:latin typeface="Cambria" panose="02040503050406030204" pitchFamily="18" charset="0"/>
                <a:ea typeface="Cambria" panose="02040503050406030204" pitchFamily="18" charset="0"/>
              </a:rPr>
              <a:t> </a:t>
            </a:r>
            <a:r>
              <a:rPr lang="sq-AL" sz="2600" dirty="0">
                <a:latin typeface="Cambria" panose="02040503050406030204" pitchFamily="18" charset="0"/>
                <a:ea typeface="Cambria" panose="02040503050406030204" pitchFamily="18" charset="0"/>
              </a:rPr>
              <a:t>për te caktuar se cilët janë të kualifikuar për të kryer kontratën </a:t>
            </a:r>
            <a:endParaRPr lang="en-US" sz="2600" dirty="0">
              <a:latin typeface="Cambria" panose="02040503050406030204" pitchFamily="18" charset="0"/>
              <a:ea typeface="Cambria" panose="02040503050406030204" pitchFamily="18" charset="0"/>
            </a:endParaRPr>
          </a:p>
          <a:p>
            <a:pPr marL="579437" indent="-342900" algn="just">
              <a:buFont typeface="Wingdings" panose="05000000000000000000" pitchFamily="2" charset="2"/>
              <a:buChar char="§"/>
            </a:pPr>
            <a:r>
              <a:rPr lang="sq-AL" sz="2600" dirty="0">
                <a:latin typeface="Cambria" panose="02040503050406030204" pitchFamily="18" charset="0"/>
                <a:ea typeface="Cambria" panose="02040503050406030204" pitchFamily="18" charset="0"/>
              </a:rPr>
              <a:t>duke krijuar kështu listën e shkurtër te </a:t>
            </a:r>
            <a:r>
              <a:rPr lang="en-US" sz="2600" dirty="0">
                <a:latin typeface="Cambria" panose="02040503050406030204" pitchFamily="18" charset="0"/>
                <a:ea typeface="Cambria" panose="02040503050406030204" pitchFamily="18" charset="0"/>
              </a:rPr>
              <a:t>OE </a:t>
            </a:r>
            <a:r>
              <a:rPr lang="sq-AL" sz="2600" dirty="0">
                <a:latin typeface="Cambria" panose="02040503050406030204" pitchFamily="18" charset="0"/>
                <a:ea typeface="Cambria" panose="02040503050406030204" pitchFamily="18" charset="0"/>
              </a:rPr>
              <a:t>(minimum 5 e maksimumin e cakton vete AK-zakonisht 7-8</a:t>
            </a:r>
            <a:r>
              <a:rPr lang="en-US" sz="2600" dirty="0" smtClean="0">
                <a:latin typeface="Cambria" panose="02040503050406030204" pitchFamily="18" charset="0"/>
                <a:ea typeface="Cambria" panose="02040503050406030204" pitchFamily="18" charset="0"/>
              </a:rPr>
              <a:t>)</a:t>
            </a:r>
            <a:r>
              <a:rPr lang="sq-AL" sz="2600" dirty="0" smtClean="0">
                <a:latin typeface="Cambria" panose="02040503050406030204" pitchFamily="18" charset="0"/>
                <a:ea typeface="Cambria" panose="02040503050406030204" pitchFamily="18" charset="0"/>
              </a:rPr>
              <a:t>.</a:t>
            </a:r>
            <a:endParaRPr lang="en-US" sz="2600" dirty="0">
              <a:latin typeface="Cambria" panose="02040503050406030204" pitchFamily="18" charset="0"/>
              <a:ea typeface="Cambria" panose="02040503050406030204" pitchFamily="18" charset="0"/>
            </a:endParaRPr>
          </a:p>
          <a:p>
            <a:pPr marL="236537" algn="just"/>
            <a:r>
              <a:rPr lang="sq-AL" sz="2600" dirty="0" smtClean="0">
                <a:latin typeface="Cambria" panose="02040503050406030204" pitchFamily="18" charset="0"/>
                <a:ea typeface="Cambria" panose="02040503050406030204" pitchFamily="18" charset="0"/>
              </a:rPr>
              <a:t>  </a:t>
            </a:r>
            <a:endParaRPr lang="sq-AL" sz="2600" dirty="0">
              <a:latin typeface="Cambria" panose="02040503050406030204" pitchFamily="18" charset="0"/>
              <a:ea typeface="Cambria" panose="02040503050406030204" pitchFamily="18" charset="0"/>
            </a:endParaRPr>
          </a:p>
        </p:txBody>
      </p:sp>
      <p:sp>
        <p:nvSpPr>
          <p:cNvPr id="3" name="Title 1"/>
          <p:cNvSpPr txBox="1">
            <a:spLocks/>
          </p:cNvSpPr>
          <p:nvPr/>
        </p:nvSpPr>
        <p:spPr>
          <a:xfrm>
            <a:off x="462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650478" y="186976"/>
            <a:ext cx="7696200" cy="1077218"/>
          </a:xfrm>
          <a:prstGeom prst="rect">
            <a:avLst/>
          </a:prstGeom>
        </p:spPr>
        <p:txBody>
          <a:bodyPr wrap="square">
            <a:spAutoFit/>
          </a:bodyPr>
          <a:lstStyle/>
          <a:p>
            <a:pPr algn="ctr"/>
            <a:r>
              <a:rPr lang="sq-AL" sz="3200" b="1" dirty="0">
                <a:solidFill>
                  <a:schemeClr val="accent2">
                    <a:lumMod val="50000"/>
                  </a:schemeClr>
                </a:solidFill>
              </a:rPr>
              <a:t>Procedura konkurruese me negociata</a:t>
            </a:r>
            <a:endParaRPr lang="en-US" sz="3200" b="1" dirty="0">
              <a:solidFill>
                <a:schemeClr val="accent2">
                  <a:lumMod val="50000"/>
                </a:schemeClr>
              </a:solidFill>
            </a:endParaRPr>
          </a:p>
          <a:p>
            <a:pPr algn="ctr"/>
            <a:r>
              <a:rPr lang="sq-AL" sz="3200" dirty="0">
                <a:solidFill>
                  <a:schemeClr val="accent2">
                    <a:lumMod val="50000"/>
                  </a:schemeClr>
                </a:solidFill>
              </a:rPr>
              <a:t>Sipas </a:t>
            </a:r>
            <a:r>
              <a:rPr lang="en-US" sz="3200" dirty="0">
                <a:solidFill>
                  <a:schemeClr val="accent2">
                    <a:lumMod val="50000"/>
                  </a:schemeClr>
                </a:solidFill>
              </a:rPr>
              <a:t>Directives 2014/24/EC</a:t>
            </a:r>
            <a:r>
              <a:rPr lang="sq-AL" sz="3200" dirty="0">
                <a:solidFill>
                  <a:schemeClr val="accent2">
                    <a:lumMod val="50000"/>
                  </a:schemeClr>
                </a:solidFill>
              </a:rPr>
              <a:t> </a:t>
            </a:r>
            <a:endParaRPr lang="sq-AL" sz="2000" i="1" dirty="0">
              <a:solidFill>
                <a:schemeClr val="accent2">
                  <a:lumMod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1524000"/>
            <a:ext cx="9144000" cy="4893647"/>
          </a:xfrm>
          <a:prstGeom prst="rect">
            <a:avLst/>
          </a:prstGeom>
        </p:spPr>
        <p:txBody>
          <a:bodyPr wrap="square">
            <a:spAutoFit/>
          </a:bodyPr>
          <a:lstStyle/>
          <a:p>
            <a:pPr algn="just">
              <a:buFont typeface="Wingdings" pitchFamily="2" charset="2"/>
              <a:buChar char="q"/>
            </a:pPr>
            <a:r>
              <a:rPr lang="sq-AL" sz="2600" dirty="0">
                <a:latin typeface="+mj-lt"/>
              </a:rPr>
              <a:t>   </a:t>
            </a:r>
            <a:r>
              <a:rPr lang="sq-AL" sz="2600" dirty="0">
                <a:latin typeface="+mj-lt"/>
                <a:ea typeface="Cambria" panose="02040503050406030204" pitchFamily="18" charset="0"/>
              </a:rPr>
              <a:t>Sipas </a:t>
            </a:r>
            <a:r>
              <a:rPr lang="en-US" sz="2600" dirty="0">
                <a:latin typeface="+mj-lt"/>
                <a:ea typeface="Cambria" panose="02040503050406030204" pitchFamily="18" charset="0"/>
              </a:rPr>
              <a:t>Directives 2014/24/EC:</a:t>
            </a:r>
            <a:endParaRPr lang="sq-AL" sz="2600" dirty="0">
              <a:latin typeface="+mj-lt"/>
              <a:ea typeface="Cambria" panose="02040503050406030204" pitchFamily="18" charset="0"/>
            </a:endParaRPr>
          </a:p>
          <a:p>
            <a:pPr marL="579437" indent="-342900" algn="just">
              <a:buFont typeface="Wingdings" panose="05000000000000000000" pitchFamily="2" charset="2"/>
              <a:buChar char="§"/>
            </a:pPr>
            <a:r>
              <a:rPr lang="sq-AL" sz="2600" dirty="0">
                <a:latin typeface="+mj-lt"/>
                <a:ea typeface="Cambria" panose="02040503050406030204" pitchFamily="18" charset="0"/>
              </a:rPr>
              <a:t>AK hynë </a:t>
            </a:r>
            <a:r>
              <a:rPr lang="sq-AL" sz="2600" dirty="0" smtClean="0">
                <a:latin typeface="+mj-lt"/>
                <a:ea typeface="Cambria" panose="02040503050406030204" pitchFamily="18" charset="0"/>
              </a:rPr>
              <a:t>në </a:t>
            </a:r>
            <a:r>
              <a:rPr lang="sq-AL" sz="2600" dirty="0">
                <a:latin typeface="+mj-lt"/>
                <a:ea typeface="Cambria" panose="02040503050406030204" pitchFamily="18" charset="0"/>
              </a:rPr>
              <a:t>negociata vetëm me operatoret nga lista e </a:t>
            </a:r>
            <a:r>
              <a:rPr lang="sq-AL" sz="2600" dirty="0" smtClean="0">
                <a:latin typeface="+mj-lt"/>
                <a:ea typeface="Cambria" panose="02040503050406030204" pitchFamily="18" charset="0"/>
              </a:rPr>
              <a:t>ngushtë. </a:t>
            </a:r>
            <a:endParaRPr lang="en-US" sz="2600" dirty="0">
              <a:latin typeface="+mj-lt"/>
              <a:ea typeface="Cambria" panose="02040503050406030204" pitchFamily="18" charset="0"/>
            </a:endParaRPr>
          </a:p>
          <a:p>
            <a:pPr marL="579437" indent="-342900" algn="just">
              <a:buFont typeface="Wingdings" panose="05000000000000000000" pitchFamily="2" charset="2"/>
              <a:buChar char="§"/>
            </a:pPr>
            <a:r>
              <a:rPr lang="sq-AL" sz="2600" dirty="0" smtClean="0">
                <a:latin typeface="+mj-lt"/>
                <a:ea typeface="Cambria" panose="02040503050406030204" pitchFamily="18" charset="0"/>
              </a:rPr>
              <a:t>Bazuar në </a:t>
            </a:r>
            <a:r>
              <a:rPr lang="sq-AL" sz="2600" dirty="0">
                <a:latin typeface="+mj-lt"/>
                <a:ea typeface="Cambria" panose="02040503050406030204" pitchFamily="18" charset="0"/>
              </a:rPr>
              <a:t>Tenderët fillestare </a:t>
            </a:r>
            <a:r>
              <a:rPr lang="sq-AL" sz="2600" dirty="0" smtClean="0">
                <a:latin typeface="+mj-lt"/>
                <a:ea typeface="Cambria" panose="02040503050406030204" pitchFamily="18" charset="0"/>
              </a:rPr>
              <a:t>të </a:t>
            </a:r>
            <a:r>
              <a:rPr lang="sq-AL" sz="2600" dirty="0">
                <a:latin typeface="+mj-lt"/>
                <a:ea typeface="Cambria" panose="02040503050406030204" pitchFamily="18" charset="0"/>
              </a:rPr>
              <a:t>pranuara nga po ata operatore ekonomik (</a:t>
            </a:r>
            <a:r>
              <a:rPr lang="sq-AL" sz="2600" dirty="0" smtClean="0">
                <a:latin typeface="+mj-lt"/>
                <a:ea typeface="Cambria" panose="02040503050406030204" pitchFamily="18" charset="0"/>
              </a:rPr>
              <a:t>të </a:t>
            </a:r>
            <a:r>
              <a:rPr lang="sq-AL" sz="2600" dirty="0">
                <a:latin typeface="+mj-lt"/>
                <a:ea typeface="Cambria" panose="02040503050406030204" pitchFamily="18" charset="0"/>
              </a:rPr>
              <a:t>listës </a:t>
            </a:r>
            <a:r>
              <a:rPr lang="sq-AL" sz="2600" dirty="0" smtClean="0">
                <a:latin typeface="+mj-lt"/>
                <a:ea typeface="Cambria" panose="02040503050406030204" pitchFamily="18" charset="0"/>
              </a:rPr>
              <a:t>së ngushtë).</a:t>
            </a:r>
            <a:endParaRPr lang="sq-AL" sz="2600" dirty="0">
              <a:latin typeface="+mj-lt"/>
              <a:ea typeface="Cambria" panose="02040503050406030204" pitchFamily="18" charset="0"/>
            </a:endParaRPr>
          </a:p>
          <a:p>
            <a:pPr marL="579437" indent="-342900" algn="just">
              <a:buFont typeface="Wingdings" panose="05000000000000000000" pitchFamily="2" charset="2"/>
              <a:buChar char="§"/>
            </a:pPr>
            <a:r>
              <a:rPr lang="sq-AL" sz="2600" dirty="0" smtClean="0">
                <a:latin typeface="+mj-lt"/>
                <a:ea typeface="Cambria" panose="02040503050406030204" pitchFamily="18" charset="0"/>
              </a:rPr>
              <a:t>Negociojnë </a:t>
            </a:r>
            <a:r>
              <a:rPr lang="sq-AL" sz="2600" dirty="0">
                <a:latin typeface="+mj-lt"/>
                <a:ea typeface="Cambria" panose="02040503050406030204" pitchFamily="18" charset="0"/>
              </a:rPr>
              <a:t>me ofertuesit tenderët fillestarë dhe të gjithë tenderët e mëvonshëm të paraqitur nga ana e tyre me përjashtim të tenderëve </a:t>
            </a:r>
            <a:r>
              <a:rPr lang="sq-AL" sz="2600" dirty="0" smtClean="0">
                <a:latin typeface="+mj-lt"/>
                <a:ea typeface="Cambria" panose="02040503050406030204" pitchFamily="18" charset="0"/>
              </a:rPr>
              <a:t>përfundimtare. </a:t>
            </a:r>
            <a:endParaRPr lang="sq-AL" sz="2600" dirty="0">
              <a:latin typeface="+mj-lt"/>
              <a:ea typeface="Cambria" panose="02040503050406030204" pitchFamily="18" charset="0"/>
            </a:endParaRPr>
          </a:p>
          <a:p>
            <a:pPr marL="579437" indent="-342900" algn="just">
              <a:buFont typeface="Wingdings" panose="05000000000000000000" pitchFamily="2" charset="2"/>
              <a:buChar char="§"/>
            </a:pPr>
            <a:r>
              <a:rPr lang="sq-AL" sz="2600" dirty="0">
                <a:latin typeface="+mj-lt"/>
                <a:ea typeface="Cambria" panose="02040503050406030204" pitchFamily="18" charset="0"/>
              </a:rPr>
              <a:t>kërkesat minimale dhe kriteret e dhënies nuk janë pjese e </a:t>
            </a:r>
            <a:r>
              <a:rPr lang="sq-AL" sz="2600" dirty="0" smtClean="0">
                <a:latin typeface="+mj-lt"/>
                <a:ea typeface="Cambria" panose="02040503050406030204" pitchFamily="18" charset="0"/>
              </a:rPr>
              <a:t>negociatave.</a:t>
            </a:r>
            <a:endParaRPr lang="sq-AL" sz="2600" dirty="0">
              <a:latin typeface="+mj-lt"/>
              <a:ea typeface="Cambria" panose="02040503050406030204" pitchFamily="18" charset="0"/>
            </a:endParaRPr>
          </a:p>
          <a:p>
            <a:pPr marL="579437" indent="-342900" algn="just">
              <a:buFont typeface="Wingdings" panose="05000000000000000000" pitchFamily="2" charset="2"/>
              <a:buChar char="§"/>
            </a:pPr>
            <a:r>
              <a:rPr lang="sq-AL" sz="2600" dirty="0">
                <a:latin typeface="+mj-lt"/>
                <a:ea typeface="Cambria" panose="02040503050406030204" pitchFamily="18" charset="0"/>
              </a:rPr>
              <a:t>si rezultat i këtyre negociatave krijohet Dokumenti final i tenderit i cili ju dërgohet </a:t>
            </a:r>
            <a:r>
              <a:rPr lang="sq-AL" sz="2600" dirty="0" smtClean="0">
                <a:latin typeface="+mj-lt"/>
                <a:ea typeface="Cambria" panose="02040503050406030204" pitchFamily="18" charset="0"/>
              </a:rPr>
              <a:t>të </a:t>
            </a:r>
            <a:r>
              <a:rPr lang="sq-AL" sz="2600" dirty="0">
                <a:latin typeface="+mj-lt"/>
                <a:ea typeface="Cambria" panose="02040503050406030204" pitchFamily="18" charset="0"/>
              </a:rPr>
              <a:t>gjithë </a:t>
            </a:r>
            <a:r>
              <a:rPr lang="sq-AL" sz="2600" dirty="0" smtClean="0">
                <a:latin typeface="+mj-lt"/>
                <a:ea typeface="Cambria" panose="02040503050406030204" pitchFamily="18" charset="0"/>
              </a:rPr>
              <a:t>operatoreve</a:t>
            </a:r>
            <a:r>
              <a:rPr lang="en-US" sz="2600" dirty="0" smtClean="0">
                <a:latin typeface="+mj-lt"/>
                <a:ea typeface="Cambria" panose="02040503050406030204" pitchFamily="18" charset="0"/>
              </a:rPr>
              <a:t>.</a:t>
            </a:r>
            <a:endParaRPr lang="sq-AL" sz="2600" dirty="0">
              <a:latin typeface="+mj-lt"/>
            </a:endParaRPr>
          </a:p>
        </p:txBody>
      </p:sp>
      <p:sp>
        <p:nvSpPr>
          <p:cNvPr id="3" name="Title 1"/>
          <p:cNvSpPr txBox="1">
            <a:spLocks/>
          </p:cNvSpPr>
          <p:nvPr/>
        </p:nvSpPr>
        <p:spPr>
          <a:xfrm>
            <a:off x="462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266700" y="165735"/>
            <a:ext cx="8610600" cy="1384995"/>
          </a:xfrm>
          <a:prstGeom prst="rect">
            <a:avLst/>
          </a:prstGeom>
        </p:spPr>
        <p:txBody>
          <a:bodyPr wrap="square">
            <a:spAutoFit/>
          </a:bodyPr>
          <a:lstStyle/>
          <a:p>
            <a:pPr algn="ctr"/>
            <a:r>
              <a:rPr lang="sq-AL" sz="3200" b="1" dirty="0">
                <a:solidFill>
                  <a:schemeClr val="accent2">
                    <a:lumMod val="50000"/>
                  </a:schemeClr>
                </a:solidFill>
              </a:rPr>
              <a:t>Procedura konkurruese me negociata (vazhdim</a:t>
            </a:r>
            <a:r>
              <a:rPr lang="en-US" sz="3200" b="1" dirty="0">
                <a:solidFill>
                  <a:schemeClr val="accent2">
                    <a:lumMod val="50000"/>
                  </a:schemeClr>
                </a:solidFill>
              </a:rPr>
              <a:t>)</a:t>
            </a:r>
          </a:p>
          <a:p>
            <a:pPr algn="ctr"/>
            <a:endParaRPr lang="sq-AL" sz="2000" b="1" i="1" dirty="0">
              <a:solidFill>
                <a:schemeClr val="accent2">
                  <a:lumMod val="50000"/>
                </a:schemeClr>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23196</TotalTime>
  <Words>3733</Words>
  <Application>Microsoft Office PowerPoint</Application>
  <PresentationFormat>On-screen Show (4:3)</PresentationFormat>
  <Paragraphs>355</Paragraphs>
  <Slides>40</Slides>
  <Notes>18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40</vt:i4>
      </vt:variant>
    </vt:vector>
  </HeadingPairs>
  <TitlesOfParts>
    <vt:vector size="51" baseType="lpstr">
      <vt:lpstr>ＭＳ Ｐゴシック</vt:lpstr>
      <vt:lpstr>Agency FB</vt:lpstr>
      <vt:lpstr>Arial</vt:lpstr>
      <vt:lpstr>Calibri</vt:lpstr>
      <vt:lpstr>Cambria</vt:lpstr>
      <vt:lpstr>Garamond</vt:lpstr>
      <vt:lpstr>JEOLGJ+TimesNewRoman,Bold</vt:lpstr>
      <vt:lpstr>Times New Roman</vt:lpstr>
      <vt:lpstr>Verdana</vt:lpstr>
      <vt:lpstr>Wingdings</vt:lpstr>
      <vt:lpstr>Default Design</vt:lpstr>
      <vt:lpstr>PowerPoint Presentation</vt:lpstr>
      <vt:lpstr>Përmbledhja e  trajnimit</vt:lpstr>
      <vt:lpstr>Qëllimi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Procedura konkurruese me negociata- sipas LPP-së </vt:lpstr>
      <vt:lpstr>PowerPoint Presentation</vt:lpstr>
      <vt:lpstr>PowerPoint Presentation</vt:lpstr>
      <vt:lpstr>Përdorimi i procedura konkurruese me negociata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Fazat e procedurës</vt:lpstr>
      <vt:lpstr>Fazat e procedurës</vt:lpstr>
      <vt:lpstr>Fazat e procedurës</vt:lpstr>
      <vt:lpstr>Procedura Tenderuese  /Një-zarf dhe Dy-zarf </vt:lpstr>
      <vt:lpstr>Qasja me dy zarfe</vt:lpstr>
      <vt:lpstr>Qasja me dy zarfe</vt:lpstr>
      <vt:lpstr>Qasja me dy zarfe</vt:lpstr>
      <vt:lpstr>Qasja me dy zarfe</vt:lpstr>
      <vt:lpstr>Qasja me dy zarfe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Vlora Ferizi</dc:creator>
  <cp:lastModifiedBy>Sanije Kelmendi</cp:lastModifiedBy>
  <cp:revision>664</cp:revision>
  <cp:lastPrinted>1601-01-01T00:00:00Z</cp:lastPrinted>
  <dcterms:created xsi:type="dcterms:W3CDTF">1601-01-01T00:00:00Z</dcterms:created>
  <dcterms:modified xsi:type="dcterms:W3CDTF">2022-12-19T09:04:10Z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